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572441" cy="547489"/>
            <a:chOff x="0" y="0"/>
            <a:chExt cx="2096588" cy="729985"/>
          </a:xfrm>
        </p:grpSpPr>
        <p:sp>
          <p:nvSpPr>
            <p:cNvPr name="TextBox 3" id="3"/>
            <p:cNvSpPr txBox="true"/>
            <p:nvPr/>
          </p:nvSpPr>
          <p:spPr>
            <a:xfrm rot="0">
              <a:off x="0" y="-38100"/>
              <a:ext cx="2096588" cy="352179"/>
            </a:xfrm>
            <a:prstGeom prst="rect">
              <a:avLst/>
            </a:prstGeom>
          </p:spPr>
          <p:txBody>
            <a:bodyPr anchor="t" rtlCol="false" tIns="0" lIns="0" bIns="0" rIns="0">
              <a:spAutoFit/>
            </a:bodyPr>
            <a:lstStyle/>
            <a:p>
              <a:pPr algn="just">
                <a:lnSpc>
                  <a:spcPts val="2240"/>
                </a:lnSpc>
              </a:pPr>
              <a:r>
                <a:rPr lang="en-US" sz="1600" spc="80">
                  <a:solidFill>
                    <a:srgbClr val="FF66C4"/>
                  </a:solidFill>
                  <a:latin typeface="DM Sans Bold"/>
                </a:rPr>
                <a:t>YEAR</a:t>
              </a:r>
            </a:p>
          </p:txBody>
        </p:sp>
        <p:sp>
          <p:nvSpPr>
            <p:cNvPr name="TextBox 4" id="4"/>
            <p:cNvSpPr txBox="true"/>
            <p:nvPr/>
          </p:nvSpPr>
          <p:spPr>
            <a:xfrm rot="0">
              <a:off x="0" y="377806"/>
              <a:ext cx="2096588" cy="352179"/>
            </a:xfrm>
            <a:prstGeom prst="rect">
              <a:avLst/>
            </a:prstGeom>
          </p:spPr>
          <p:txBody>
            <a:bodyPr anchor="t" rtlCol="false" tIns="0" lIns="0" bIns="0" rIns="0">
              <a:spAutoFit/>
            </a:bodyPr>
            <a:lstStyle/>
            <a:p>
              <a:pPr algn="just">
                <a:lnSpc>
                  <a:spcPts val="2240"/>
                </a:lnSpc>
              </a:pPr>
              <a:r>
                <a:rPr lang="en-US" sz="1600">
                  <a:solidFill>
                    <a:srgbClr val="000000"/>
                  </a:solidFill>
                  <a:latin typeface="DM Sans"/>
                </a:rPr>
                <a:t>2023-10-27</a:t>
              </a:r>
            </a:p>
          </p:txBody>
        </p:sp>
      </p:grpSp>
      <p:grpSp>
        <p:nvGrpSpPr>
          <p:cNvPr name="Group 5" id="5"/>
          <p:cNvGrpSpPr/>
          <p:nvPr/>
        </p:nvGrpSpPr>
        <p:grpSpPr>
          <a:xfrm rot="0">
            <a:off x="2601141" y="1028700"/>
            <a:ext cx="2754724" cy="547514"/>
            <a:chOff x="0" y="0"/>
            <a:chExt cx="3672966" cy="730018"/>
          </a:xfrm>
        </p:grpSpPr>
        <p:sp>
          <p:nvSpPr>
            <p:cNvPr name="TextBox 6" id="6"/>
            <p:cNvSpPr txBox="true"/>
            <p:nvPr/>
          </p:nvSpPr>
          <p:spPr>
            <a:xfrm rot="0">
              <a:off x="0" y="-38100"/>
              <a:ext cx="3672966" cy="352212"/>
            </a:xfrm>
            <a:prstGeom prst="rect">
              <a:avLst/>
            </a:prstGeom>
          </p:spPr>
          <p:txBody>
            <a:bodyPr anchor="t" rtlCol="false" tIns="0" lIns="0" bIns="0" rIns="0">
              <a:spAutoFit/>
            </a:bodyPr>
            <a:lstStyle/>
            <a:p>
              <a:pPr algn="just">
                <a:lnSpc>
                  <a:spcPts val="2240"/>
                </a:lnSpc>
              </a:pPr>
              <a:r>
                <a:rPr lang="en-US" sz="1600" spc="80">
                  <a:solidFill>
                    <a:srgbClr val="FF66C4"/>
                  </a:solidFill>
                  <a:latin typeface="DM Sans Bold"/>
                </a:rPr>
                <a:t>PRESENTER</a:t>
              </a:r>
            </a:p>
          </p:txBody>
        </p:sp>
        <p:sp>
          <p:nvSpPr>
            <p:cNvPr name="TextBox 7" id="7"/>
            <p:cNvSpPr txBox="true"/>
            <p:nvPr/>
          </p:nvSpPr>
          <p:spPr>
            <a:xfrm rot="0">
              <a:off x="0" y="377840"/>
              <a:ext cx="3672966" cy="352179"/>
            </a:xfrm>
            <a:prstGeom prst="rect">
              <a:avLst/>
            </a:prstGeom>
          </p:spPr>
          <p:txBody>
            <a:bodyPr anchor="t" rtlCol="false" tIns="0" lIns="0" bIns="0" rIns="0">
              <a:spAutoFit/>
            </a:bodyPr>
            <a:lstStyle/>
            <a:p>
              <a:pPr algn="just">
                <a:lnSpc>
                  <a:spcPts val="2240"/>
                </a:lnSpc>
              </a:pPr>
              <a:r>
                <a:rPr lang="en-US" sz="1600">
                  <a:solidFill>
                    <a:srgbClr val="000000"/>
                  </a:solidFill>
                  <a:latin typeface="DM Sans"/>
                </a:rPr>
                <a:t>M. Fathin Ramadhan</a:t>
              </a:r>
            </a:p>
          </p:txBody>
        </p:sp>
      </p:grpSp>
      <p:grpSp>
        <p:nvGrpSpPr>
          <p:cNvPr name="Group 8" id="8"/>
          <p:cNvGrpSpPr/>
          <p:nvPr/>
        </p:nvGrpSpPr>
        <p:grpSpPr>
          <a:xfrm rot="0">
            <a:off x="1028700" y="3115359"/>
            <a:ext cx="7412410" cy="4056281"/>
            <a:chOff x="0" y="0"/>
            <a:chExt cx="9883213" cy="5408375"/>
          </a:xfrm>
        </p:grpSpPr>
        <p:sp>
          <p:nvSpPr>
            <p:cNvPr name="TextBox 9" id="9"/>
            <p:cNvSpPr txBox="true"/>
            <p:nvPr/>
          </p:nvSpPr>
          <p:spPr>
            <a:xfrm rot="0">
              <a:off x="0" y="3399366"/>
              <a:ext cx="9883213" cy="2009009"/>
            </a:xfrm>
            <a:prstGeom prst="rect">
              <a:avLst/>
            </a:prstGeom>
          </p:spPr>
          <p:txBody>
            <a:bodyPr anchor="t" rtlCol="false" tIns="0" lIns="0" bIns="0" rIns="0">
              <a:spAutoFit/>
            </a:bodyPr>
            <a:lstStyle/>
            <a:p>
              <a:pPr>
                <a:lnSpc>
                  <a:spcPts val="6299"/>
                </a:lnSpc>
              </a:pPr>
              <a:r>
                <a:rPr lang="en-US" sz="4199">
                  <a:solidFill>
                    <a:srgbClr val="FF66C4"/>
                  </a:solidFill>
                  <a:latin typeface="DM Sans"/>
                </a:rPr>
                <a:t>Perangkat Lunak</a:t>
              </a:r>
            </a:p>
            <a:p>
              <a:pPr>
                <a:lnSpc>
                  <a:spcPts val="6299"/>
                </a:lnSpc>
              </a:pPr>
            </a:p>
          </p:txBody>
        </p:sp>
        <p:sp>
          <p:nvSpPr>
            <p:cNvPr name="TextBox 10" id="10"/>
            <p:cNvSpPr txBox="true"/>
            <p:nvPr/>
          </p:nvSpPr>
          <p:spPr>
            <a:xfrm rot="0">
              <a:off x="0" y="228600"/>
              <a:ext cx="9883213" cy="3221566"/>
            </a:xfrm>
            <a:prstGeom prst="rect">
              <a:avLst/>
            </a:prstGeom>
          </p:spPr>
          <p:txBody>
            <a:bodyPr anchor="t" rtlCol="false" tIns="0" lIns="0" bIns="0" rIns="0">
              <a:spAutoFit/>
            </a:bodyPr>
            <a:lstStyle/>
            <a:p>
              <a:pPr>
                <a:lnSpc>
                  <a:spcPts val="9024"/>
                </a:lnSpc>
              </a:pPr>
              <a:r>
                <a:rPr lang="en-US" sz="9499" spc="-474">
                  <a:solidFill>
                    <a:srgbClr val="000000"/>
                  </a:solidFill>
                  <a:latin typeface="DM Sans Bold"/>
                </a:rPr>
                <a:t>Testing dan QA</a:t>
              </a:r>
            </a:p>
          </p:txBody>
        </p:sp>
      </p:grpSp>
      <p:sp>
        <p:nvSpPr>
          <p:cNvPr name="Freeform 11" id="11"/>
          <p:cNvSpPr/>
          <p:nvPr/>
        </p:nvSpPr>
        <p:spPr>
          <a:xfrm flipH="false" flipV="false" rot="0">
            <a:off x="9144000" y="1807791"/>
            <a:ext cx="8412998" cy="6760096"/>
          </a:xfrm>
          <a:custGeom>
            <a:avLst/>
            <a:gdLst/>
            <a:ahLst/>
            <a:cxnLst/>
            <a:rect r="r" b="b" t="t" l="l"/>
            <a:pathLst>
              <a:path h="6760096" w="8412998">
                <a:moveTo>
                  <a:pt x="0" y="0"/>
                </a:moveTo>
                <a:lnTo>
                  <a:pt x="8412998" y="0"/>
                </a:lnTo>
                <a:lnTo>
                  <a:pt x="8412998" y="6760095"/>
                </a:lnTo>
                <a:lnTo>
                  <a:pt x="0" y="6760095"/>
                </a:lnTo>
                <a:lnTo>
                  <a:pt x="0" y="0"/>
                </a:lnTo>
                <a:close/>
              </a:path>
            </a:pathLst>
          </a:custGeom>
          <a:blipFill>
            <a:blip r:embed="rId2"/>
            <a:stretch>
              <a:fillRect l="-5904" t="0" r="-935" b="0"/>
            </a:stretch>
          </a:blipFill>
        </p:spPr>
      </p:sp>
      <p:grpSp>
        <p:nvGrpSpPr>
          <p:cNvPr name="Group 12" id="12"/>
          <p:cNvGrpSpPr/>
          <p:nvPr/>
        </p:nvGrpSpPr>
        <p:grpSpPr>
          <a:xfrm rot="0">
            <a:off x="4817922" y="1028700"/>
            <a:ext cx="1572441" cy="547489"/>
            <a:chOff x="0" y="0"/>
            <a:chExt cx="2096588" cy="729985"/>
          </a:xfrm>
        </p:grpSpPr>
        <p:sp>
          <p:nvSpPr>
            <p:cNvPr name="TextBox 13" id="13"/>
            <p:cNvSpPr txBox="true"/>
            <p:nvPr/>
          </p:nvSpPr>
          <p:spPr>
            <a:xfrm rot="0">
              <a:off x="0" y="-38100"/>
              <a:ext cx="2096588" cy="352179"/>
            </a:xfrm>
            <a:prstGeom prst="rect">
              <a:avLst/>
            </a:prstGeom>
          </p:spPr>
          <p:txBody>
            <a:bodyPr anchor="t" rtlCol="false" tIns="0" lIns="0" bIns="0" rIns="0">
              <a:spAutoFit/>
            </a:bodyPr>
            <a:lstStyle/>
            <a:p>
              <a:pPr algn="just">
                <a:lnSpc>
                  <a:spcPts val="2240"/>
                </a:lnSpc>
              </a:pPr>
              <a:r>
                <a:rPr lang="en-US" sz="1600" spc="80">
                  <a:solidFill>
                    <a:srgbClr val="FF66C4"/>
                  </a:solidFill>
                  <a:latin typeface="DM Sans Bold"/>
                </a:rPr>
                <a:t>NIM</a:t>
              </a:r>
            </a:p>
          </p:txBody>
        </p:sp>
        <p:sp>
          <p:nvSpPr>
            <p:cNvPr name="TextBox 14" id="14"/>
            <p:cNvSpPr txBox="true"/>
            <p:nvPr/>
          </p:nvSpPr>
          <p:spPr>
            <a:xfrm rot="0">
              <a:off x="0" y="377806"/>
              <a:ext cx="2096588" cy="352179"/>
            </a:xfrm>
            <a:prstGeom prst="rect">
              <a:avLst/>
            </a:prstGeom>
          </p:spPr>
          <p:txBody>
            <a:bodyPr anchor="t" rtlCol="false" tIns="0" lIns="0" bIns="0" rIns="0">
              <a:spAutoFit/>
            </a:bodyPr>
            <a:lstStyle/>
            <a:p>
              <a:pPr algn="just">
                <a:lnSpc>
                  <a:spcPts val="2240"/>
                </a:lnSpc>
              </a:pPr>
              <a:r>
                <a:rPr lang="en-US" sz="1600">
                  <a:solidFill>
                    <a:srgbClr val="000000"/>
                  </a:solidFill>
                  <a:latin typeface="DM Sans"/>
                </a:rPr>
                <a:t>201011401628</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4938988" y="3592651"/>
            <a:ext cx="8410024" cy="7081941"/>
          </a:xfrm>
          <a:custGeom>
            <a:avLst/>
            <a:gdLst/>
            <a:ahLst/>
            <a:cxnLst/>
            <a:rect r="r" b="b" t="t" l="l"/>
            <a:pathLst>
              <a:path h="7081941" w="8410024">
                <a:moveTo>
                  <a:pt x="0" y="0"/>
                </a:moveTo>
                <a:lnTo>
                  <a:pt x="8410024" y="0"/>
                </a:lnTo>
                <a:lnTo>
                  <a:pt x="8410024" y="7081941"/>
                </a:lnTo>
                <a:lnTo>
                  <a:pt x="0" y="7081941"/>
                </a:lnTo>
                <a:lnTo>
                  <a:pt x="0" y="0"/>
                </a:lnTo>
                <a:close/>
              </a:path>
            </a:pathLst>
          </a:custGeom>
          <a:blipFill>
            <a:blip r:embed="rId2"/>
            <a:stretch>
              <a:fillRect l="0" t="0" r="0" b="0"/>
            </a:stretch>
          </a:blipFill>
        </p:spPr>
      </p:sp>
      <p:grpSp>
        <p:nvGrpSpPr>
          <p:cNvPr name="Group 5" id="5"/>
          <p:cNvGrpSpPr/>
          <p:nvPr/>
        </p:nvGrpSpPr>
        <p:grpSpPr>
          <a:xfrm rot="0">
            <a:off x="5152514" y="3803184"/>
            <a:ext cx="7982971" cy="4487391"/>
            <a:chOff x="0" y="0"/>
            <a:chExt cx="10643961" cy="5983187"/>
          </a:xfrm>
        </p:grpSpPr>
        <p:pic>
          <p:nvPicPr>
            <p:cNvPr name="Picture 6" id="6"/>
            <p:cNvPicPr>
              <a:picLocks noChangeAspect="true"/>
            </p:cNvPicPr>
            <p:nvPr/>
          </p:nvPicPr>
          <p:blipFill>
            <a:blip r:embed="rId3"/>
            <a:srcRect l="0" t="19404" r="0" b="19404"/>
            <a:stretch>
              <a:fillRect/>
            </a:stretch>
          </p:blipFill>
          <p:spPr>
            <a:xfrm flipH="false" flipV="false">
              <a:off x="0" y="0"/>
              <a:ext cx="10643961" cy="5983187"/>
            </a:xfrm>
            <a:prstGeom prst="rect">
              <a:avLst/>
            </a:prstGeom>
          </p:spPr>
        </p:pic>
      </p:grpSp>
      <p:sp>
        <p:nvSpPr>
          <p:cNvPr name="AutoShape 7" id="7"/>
          <p:cNvSpPr/>
          <p:nvPr/>
        </p:nvSpPr>
        <p:spPr>
          <a:xfrm rot="0">
            <a:off x="4250615" y="4209490"/>
            <a:ext cx="2508774" cy="0"/>
          </a:xfrm>
          <a:prstGeom prst="line">
            <a:avLst/>
          </a:prstGeom>
          <a:ln cap="rnd" w="19050">
            <a:solidFill>
              <a:srgbClr val="9084C8"/>
            </a:solidFill>
            <a:prstDash val="solid"/>
            <a:headEnd type="none" len="sm" w="sm"/>
            <a:tailEnd type="oval" len="lg" w="lg"/>
          </a:ln>
        </p:spPr>
      </p:sp>
      <p:sp>
        <p:nvSpPr>
          <p:cNvPr name="AutoShape 8" id="8"/>
          <p:cNvSpPr/>
          <p:nvPr/>
        </p:nvSpPr>
        <p:spPr>
          <a:xfrm rot="-10799999">
            <a:off x="12670508" y="7176615"/>
            <a:ext cx="1416300" cy="0"/>
          </a:xfrm>
          <a:prstGeom prst="line">
            <a:avLst/>
          </a:prstGeom>
          <a:ln cap="rnd" w="19050">
            <a:solidFill>
              <a:srgbClr val="9084C8"/>
            </a:solidFill>
            <a:prstDash val="solid"/>
            <a:headEnd type="none" len="sm" w="sm"/>
            <a:tailEnd type="oval" len="lg" w="lg"/>
          </a:ln>
        </p:spPr>
      </p:sp>
      <p:sp>
        <p:nvSpPr>
          <p:cNvPr name="TextBox 9" id="9"/>
          <p:cNvSpPr txBox="true"/>
          <p:nvPr/>
        </p:nvSpPr>
        <p:spPr>
          <a:xfrm rot="0">
            <a:off x="5840833" y="1076325"/>
            <a:ext cx="6606335" cy="866725"/>
          </a:xfrm>
          <a:prstGeom prst="rect">
            <a:avLst/>
          </a:prstGeom>
        </p:spPr>
        <p:txBody>
          <a:bodyPr anchor="t" rtlCol="false" tIns="0" lIns="0" bIns="0" rIns="0">
            <a:spAutoFit/>
          </a:bodyPr>
          <a:lstStyle/>
          <a:p>
            <a:pPr algn="ctr">
              <a:lnSpc>
                <a:spcPts val="6600"/>
              </a:lnSpc>
            </a:pPr>
            <a:r>
              <a:rPr lang="en-US" sz="6000" spc="-300">
                <a:solidFill>
                  <a:srgbClr val="000000"/>
                </a:solidFill>
                <a:latin typeface="DM Sans Bold"/>
              </a:rPr>
              <a:t>CODE</a:t>
            </a:r>
          </a:p>
        </p:txBody>
      </p:sp>
      <p:grpSp>
        <p:nvGrpSpPr>
          <p:cNvPr name="Group 10" id="10"/>
          <p:cNvGrpSpPr/>
          <p:nvPr/>
        </p:nvGrpSpPr>
        <p:grpSpPr>
          <a:xfrm rot="0">
            <a:off x="1028700" y="4014113"/>
            <a:ext cx="3221915" cy="3554744"/>
            <a:chOff x="0" y="0"/>
            <a:chExt cx="4295887" cy="4739659"/>
          </a:xfrm>
        </p:grpSpPr>
        <p:sp>
          <p:nvSpPr>
            <p:cNvPr name="TextBox 11" id="11"/>
            <p:cNvSpPr txBox="true"/>
            <p:nvPr/>
          </p:nvSpPr>
          <p:spPr>
            <a:xfrm rot="0">
              <a:off x="0" y="-47625"/>
              <a:ext cx="4295887" cy="4236137"/>
            </a:xfrm>
            <a:prstGeom prst="rect">
              <a:avLst/>
            </a:prstGeom>
          </p:spPr>
          <p:txBody>
            <a:bodyPr anchor="t" rtlCol="false" tIns="0" lIns="0" bIns="0" rIns="0">
              <a:spAutoFit/>
            </a:bodyPr>
            <a:lstStyle/>
            <a:p>
              <a:pPr algn="r">
                <a:lnSpc>
                  <a:spcPts val="3220"/>
                </a:lnSpc>
              </a:pPr>
              <a:r>
                <a:rPr lang="en-US" sz="2300" spc="-46">
                  <a:solidFill>
                    <a:srgbClr val="000000"/>
                  </a:solidFill>
                  <a:latin typeface="DM Sans Bold"/>
                </a:rPr>
                <a:t>Kode di samping menghapus spasi diantara dua simbol, jadi kita juga menghapus spasi yang ada di tupple yang ada dalam list symbols.</a:t>
              </a:r>
            </a:p>
            <a:p>
              <a:pPr algn="r">
                <a:lnSpc>
                  <a:spcPts val="3220"/>
                </a:lnSpc>
              </a:pPr>
            </a:p>
          </p:txBody>
        </p:sp>
        <p:sp>
          <p:nvSpPr>
            <p:cNvPr name="TextBox 12" id="12"/>
            <p:cNvSpPr txBox="true"/>
            <p:nvPr/>
          </p:nvSpPr>
          <p:spPr>
            <a:xfrm rot="0">
              <a:off x="0" y="4267887"/>
              <a:ext cx="4295887" cy="471772"/>
            </a:xfrm>
            <a:prstGeom prst="rect">
              <a:avLst/>
            </a:prstGeom>
          </p:spPr>
          <p:txBody>
            <a:bodyPr anchor="t" rtlCol="false" tIns="0" lIns="0" bIns="0" rIns="0">
              <a:spAutoFit/>
            </a:bodyPr>
            <a:lstStyle/>
            <a:p>
              <a:pPr algn="r">
                <a:lnSpc>
                  <a:spcPts val="2940"/>
                </a:lnSpc>
              </a:pPr>
            </a:p>
          </p:txBody>
        </p:sp>
      </p:grpSp>
      <p:sp>
        <p:nvSpPr>
          <p:cNvPr name="TextBox 13" id="13"/>
          <p:cNvSpPr txBox="true"/>
          <p:nvPr/>
        </p:nvSpPr>
        <p:spPr>
          <a:xfrm rot="0">
            <a:off x="14241273" y="5622774"/>
            <a:ext cx="3018027" cy="3936106"/>
          </a:xfrm>
          <a:prstGeom prst="rect">
            <a:avLst/>
          </a:prstGeom>
        </p:spPr>
        <p:txBody>
          <a:bodyPr anchor="t" rtlCol="false" tIns="0" lIns="0" bIns="0" rIns="0">
            <a:spAutoFit/>
          </a:bodyPr>
          <a:lstStyle/>
          <a:p>
            <a:pPr>
              <a:lnSpc>
                <a:spcPts val="3500"/>
              </a:lnSpc>
            </a:pPr>
            <a:r>
              <a:rPr lang="en-US" sz="2500" spc="-50">
                <a:solidFill>
                  <a:srgbClr val="000000"/>
                </a:solidFill>
                <a:latin typeface="DM Sans Bold"/>
              </a:rPr>
              <a:t>Karena sekarang kita sudah bisa menangkap kode yang dihasilkan, maka kita sudah dapat mengotomasi pengujian program ini.</a:t>
            </a:r>
          </a:p>
          <a:p>
            <a:pPr>
              <a:lnSpc>
                <a:spcPts val="35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5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4938988" y="3592651"/>
            <a:ext cx="8410024" cy="7081941"/>
          </a:xfrm>
          <a:custGeom>
            <a:avLst/>
            <a:gdLst/>
            <a:ahLst/>
            <a:cxnLst/>
            <a:rect r="r" b="b" t="t" l="l"/>
            <a:pathLst>
              <a:path h="7081941" w="8410024">
                <a:moveTo>
                  <a:pt x="0" y="0"/>
                </a:moveTo>
                <a:lnTo>
                  <a:pt x="8410024" y="0"/>
                </a:lnTo>
                <a:lnTo>
                  <a:pt x="8410024" y="7081941"/>
                </a:lnTo>
                <a:lnTo>
                  <a:pt x="0" y="7081941"/>
                </a:lnTo>
                <a:lnTo>
                  <a:pt x="0" y="0"/>
                </a:lnTo>
                <a:close/>
              </a:path>
            </a:pathLst>
          </a:custGeom>
          <a:blipFill>
            <a:blip r:embed="rId2"/>
            <a:stretch>
              <a:fillRect l="0" t="0" r="0" b="0"/>
            </a:stretch>
          </a:blipFill>
        </p:spPr>
      </p:sp>
      <p:grpSp>
        <p:nvGrpSpPr>
          <p:cNvPr name="Group 5" id="5"/>
          <p:cNvGrpSpPr/>
          <p:nvPr/>
        </p:nvGrpSpPr>
        <p:grpSpPr>
          <a:xfrm rot="0">
            <a:off x="5152457" y="3803184"/>
            <a:ext cx="7982971" cy="4487391"/>
            <a:chOff x="0" y="0"/>
            <a:chExt cx="10643961" cy="5983187"/>
          </a:xfrm>
        </p:grpSpPr>
        <p:pic>
          <p:nvPicPr>
            <p:cNvPr name="Picture 6" id="6"/>
            <p:cNvPicPr>
              <a:picLocks noChangeAspect="true"/>
            </p:cNvPicPr>
            <p:nvPr/>
          </p:nvPicPr>
          <p:blipFill>
            <a:blip r:embed="rId3"/>
            <a:srcRect l="0" t="31262" r="0" b="31262"/>
            <a:stretch>
              <a:fillRect/>
            </a:stretch>
          </p:blipFill>
          <p:spPr>
            <a:xfrm flipH="false" flipV="false">
              <a:off x="0" y="0"/>
              <a:ext cx="10643961" cy="5983187"/>
            </a:xfrm>
            <a:prstGeom prst="rect">
              <a:avLst/>
            </a:prstGeom>
          </p:spPr>
        </p:pic>
      </p:grpSp>
      <p:sp>
        <p:nvSpPr>
          <p:cNvPr name="TextBox 7" id="7"/>
          <p:cNvSpPr txBox="true"/>
          <p:nvPr/>
        </p:nvSpPr>
        <p:spPr>
          <a:xfrm rot="0">
            <a:off x="5152457" y="632937"/>
            <a:ext cx="7822803" cy="3381176"/>
          </a:xfrm>
          <a:prstGeom prst="rect">
            <a:avLst/>
          </a:prstGeom>
        </p:spPr>
        <p:txBody>
          <a:bodyPr anchor="t" rtlCol="false" tIns="0" lIns="0" bIns="0" rIns="0">
            <a:spAutoFit/>
          </a:bodyPr>
          <a:lstStyle/>
          <a:p>
            <a:pPr algn="ctr">
              <a:lnSpc>
                <a:spcPts val="6600"/>
              </a:lnSpc>
            </a:pPr>
            <a:r>
              <a:rPr lang="en-US" sz="6000" spc="-300">
                <a:solidFill>
                  <a:srgbClr val="000000"/>
                </a:solidFill>
                <a:latin typeface="DM Sans Bold"/>
              </a:rPr>
              <a:t>Proses TDD mengikuti langkah-langkah berikut:</a:t>
            </a:r>
          </a:p>
          <a:p>
            <a:pPr algn="ctr">
              <a:lnSpc>
                <a:spcPts val="6600"/>
              </a:lnSpc>
            </a:pPr>
          </a:p>
        </p:txBody>
      </p:sp>
      <p:sp>
        <p:nvSpPr>
          <p:cNvPr name="AutoShape 8" id="8"/>
          <p:cNvSpPr/>
          <p:nvPr/>
        </p:nvSpPr>
        <p:spPr>
          <a:xfrm rot="0">
            <a:off x="4250615" y="4209490"/>
            <a:ext cx="2508774" cy="0"/>
          </a:xfrm>
          <a:prstGeom prst="line">
            <a:avLst/>
          </a:prstGeom>
          <a:ln cap="rnd" w="19050">
            <a:solidFill>
              <a:srgbClr val="A4A8CA"/>
            </a:solidFill>
            <a:prstDash val="solid"/>
            <a:headEnd type="none" len="sm" w="sm"/>
            <a:tailEnd type="oval" len="lg" w="lg"/>
          </a:ln>
        </p:spPr>
      </p:sp>
      <p:sp>
        <p:nvSpPr>
          <p:cNvPr name="AutoShape 9" id="9"/>
          <p:cNvSpPr/>
          <p:nvPr/>
        </p:nvSpPr>
        <p:spPr>
          <a:xfrm>
            <a:off x="4250615" y="6056404"/>
            <a:ext cx="3651774" cy="0"/>
          </a:xfrm>
          <a:prstGeom prst="line">
            <a:avLst/>
          </a:prstGeom>
          <a:ln cap="rnd" w="19050">
            <a:solidFill>
              <a:srgbClr val="A4A8CA"/>
            </a:solidFill>
            <a:prstDash val="solid"/>
            <a:headEnd type="none" len="sm" w="sm"/>
            <a:tailEnd type="oval" len="lg" w="lg"/>
          </a:ln>
        </p:spPr>
      </p:sp>
      <p:sp>
        <p:nvSpPr>
          <p:cNvPr name="AutoShape 10" id="10"/>
          <p:cNvSpPr/>
          <p:nvPr/>
        </p:nvSpPr>
        <p:spPr>
          <a:xfrm rot="-10800000">
            <a:off x="9143943" y="5372100"/>
            <a:ext cx="4942865" cy="0"/>
          </a:xfrm>
          <a:prstGeom prst="line">
            <a:avLst/>
          </a:prstGeom>
          <a:ln cap="rnd" w="19050">
            <a:solidFill>
              <a:srgbClr val="A4A8CA"/>
            </a:solidFill>
            <a:prstDash val="solid"/>
            <a:headEnd type="none" len="sm" w="sm"/>
            <a:tailEnd type="oval" len="lg" w="lg"/>
          </a:ln>
        </p:spPr>
      </p:sp>
      <p:sp>
        <p:nvSpPr>
          <p:cNvPr name="AutoShape 11" id="11"/>
          <p:cNvSpPr/>
          <p:nvPr/>
        </p:nvSpPr>
        <p:spPr>
          <a:xfrm rot="-10799999">
            <a:off x="12670508" y="7176615"/>
            <a:ext cx="1416300" cy="0"/>
          </a:xfrm>
          <a:prstGeom prst="line">
            <a:avLst/>
          </a:prstGeom>
          <a:ln cap="rnd" w="19050">
            <a:solidFill>
              <a:srgbClr val="A4A8CA"/>
            </a:solidFill>
            <a:prstDash val="solid"/>
            <a:headEnd type="none" len="sm" w="sm"/>
            <a:tailEnd type="oval" len="lg" w="lg"/>
          </a:ln>
        </p:spPr>
      </p:sp>
      <p:sp>
        <p:nvSpPr>
          <p:cNvPr name="TextBox 12" id="12"/>
          <p:cNvSpPr txBox="true"/>
          <p:nvPr/>
        </p:nvSpPr>
        <p:spPr>
          <a:xfrm rot="0">
            <a:off x="14086808" y="5165408"/>
            <a:ext cx="3018027" cy="1480085"/>
          </a:xfrm>
          <a:prstGeom prst="rect">
            <a:avLst/>
          </a:prstGeom>
        </p:spPr>
        <p:txBody>
          <a:bodyPr anchor="t" rtlCol="false" tIns="0" lIns="0" bIns="0" rIns="0">
            <a:spAutoFit/>
          </a:bodyPr>
          <a:lstStyle/>
          <a:p>
            <a:pPr>
              <a:lnSpc>
                <a:spcPts val="2940"/>
              </a:lnSpc>
            </a:pPr>
            <a:r>
              <a:rPr lang="en-US" sz="2100" spc="-42">
                <a:solidFill>
                  <a:srgbClr val="000000"/>
                </a:solidFill>
                <a:latin typeface="DM Sans Bold"/>
              </a:rPr>
              <a:t>2. Jalankan semua tes dan lihat apakah ada yang gagal</a:t>
            </a:r>
          </a:p>
          <a:p>
            <a:pPr>
              <a:lnSpc>
                <a:spcPts val="2940"/>
              </a:lnSpc>
            </a:pPr>
          </a:p>
        </p:txBody>
      </p:sp>
      <p:sp>
        <p:nvSpPr>
          <p:cNvPr name="TextBox 13" id="13"/>
          <p:cNvSpPr txBox="true"/>
          <p:nvPr/>
        </p:nvSpPr>
        <p:spPr>
          <a:xfrm rot="0">
            <a:off x="1028700" y="3966488"/>
            <a:ext cx="3018027" cy="365734"/>
          </a:xfrm>
          <a:prstGeom prst="rect">
            <a:avLst/>
          </a:prstGeom>
        </p:spPr>
        <p:txBody>
          <a:bodyPr anchor="t" rtlCol="false" tIns="0" lIns="0" bIns="0" rIns="0">
            <a:spAutoFit/>
          </a:bodyPr>
          <a:lstStyle/>
          <a:p>
            <a:pPr algn="r">
              <a:lnSpc>
                <a:spcPts val="2940"/>
              </a:lnSpc>
            </a:pPr>
            <a:r>
              <a:rPr lang="en-US" sz="2100" spc="-42">
                <a:solidFill>
                  <a:srgbClr val="000000"/>
                </a:solidFill>
                <a:latin typeface="DM Sans Bold"/>
              </a:rPr>
              <a:t>1.Tulis test baru</a:t>
            </a:r>
          </a:p>
        </p:txBody>
      </p:sp>
      <p:sp>
        <p:nvSpPr>
          <p:cNvPr name="TextBox 14" id="14"/>
          <p:cNvSpPr txBox="true"/>
          <p:nvPr/>
        </p:nvSpPr>
        <p:spPr>
          <a:xfrm rot="0">
            <a:off x="201235" y="5468750"/>
            <a:ext cx="4049381" cy="1108635"/>
          </a:xfrm>
          <a:prstGeom prst="rect">
            <a:avLst/>
          </a:prstGeom>
        </p:spPr>
        <p:txBody>
          <a:bodyPr anchor="t" rtlCol="false" tIns="0" lIns="0" bIns="0" rIns="0">
            <a:spAutoFit/>
          </a:bodyPr>
          <a:lstStyle/>
          <a:p>
            <a:pPr algn="r">
              <a:lnSpc>
                <a:spcPts val="2940"/>
              </a:lnSpc>
            </a:pPr>
            <a:r>
              <a:rPr lang="en-US" sz="2100" spc="-42">
                <a:solidFill>
                  <a:srgbClr val="000000"/>
                </a:solidFill>
                <a:latin typeface="DM Sans Bold"/>
              </a:rPr>
              <a:t>3. Jika satu atau lebih tes gagal, tulis kode untuk mengatasi masalah yang ada</a:t>
            </a:r>
          </a:p>
        </p:txBody>
      </p:sp>
      <p:sp>
        <p:nvSpPr>
          <p:cNvPr name="TextBox 15" id="15"/>
          <p:cNvSpPr txBox="true"/>
          <p:nvPr/>
        </p:nvSpPr>
        <p:spPr>
          <a:xfrm rot="0">
            <a:off x="14086808" y="6969935"/>
            <a:ext cx="3018027" cy="365734"/>
          </a:xfrm>
          <a:prstGeom prst="rect">
            <a:avLst/>
          </a:prstGeom>
        </p:spPr>
        <p:txBody>
          <a:bodyPr anchor="t" rtlCol="false" tIns="0" lIns="0" bIns="0" rIns="0">
            <a:spAutoFit/>
          </a:bodyPr>
          <a:lstStyle/>
          <a:p>
            <a:pPr>
              <a:lnSpc>
                <a:spcPts val="2940"/>
              </a:lnSpc>
            </a:pPr>
            <a:r>
              <a:rPr lang="en-US" sz="2100" spc="-42">
                <a:solidFill>
                  <a:srgbClr val="000000"/>
                </a:solidFill>
                <a:latin typeface="DM Sans Bold"/>
              </a:rPr>
              <a:t>4. Jalankan lagi testnya</a:t>
            </a:r>
          </a:p>
        </p:txBody>
      </p:sp>
      <p:sp>
        <p:nvSpPr>
          <p:cNvPr name="AutoShape 16" id="16"/>
          <p:cNvSpPr/>
          <p:nvPr/>
        </p:nvSpPr>
        <p:spPr>
          <a:xfrm>
            <a:off x="4250615" y="7809260"/>
            <a:ext cx="2508774" cy="0"/>
          </a:xfrm>
          <a:prstGeom prst="line">
            <a:avLst/>
          </a:prstGeom>
          <a:ln cap="rnd" w="19050">
            <a:solidFill>
              <a:srgbClr val="A4A8CA"/>
            </a:solidFill>
            <a:prstDash val="solid"/>
            <a:headEnd type="none" len="sm" w="sm"/>
            <a:tailEnd type="oval" len="lg" w="lg"/>
          </a:ln>
        </p:spPr>
      </p:sp>
      <p:sp>
        <p:nvSpPr>
          <p:cNvPr name="TextBox 17" id="17"/>
          <p:cNvSpPr txBox="true"/>
          <p:nvPr/>
        </p:nvSpPr>
        <p:spPr>
          <a:xfrm rot="0">
            <a:off x="201235" y="7181940"/>
            <a:ext cx="4049381" cy="1851535"/>
          </a:xfrm>
          <a:prstGeom prst="rect">
            <a:avLst/>
          </a:prstGeom>
        </p:spPr>
        <p:txBody>
          <a:bodyPr anchor="t" rtlCol="false" tIns="0" lIns="0" bIns="0" rIns="0">
            <a:spAutoFit/>
          </a:bodyPr>
          <a:lstStyle/>
          <a:p>
            <a:pPr algn="r">
              <a:lnSpc>
                <a:spcPts val="2940"/>
              </a:lnSpc>
            </a:pPr>
            <a:r>
              <a:rPr lang="en-US" sz="2100" spc="-42">
                <a:solidFill>
                  <a:srgbClr val="000000"/>
                </a:solidFill>
                <a:latin typeface="DM Sans Bold"/>
              </a:rPr>
              <a:t>5. Jika tes yang dijalankan semua lolos, lanjutkan pekerjaan, jika tidak kembali ke langkah pertama.</a:t>
            </a:r>
          </a:p>
          <a:p>
            <a:pPr algn="r">
              <a:lnSpc>
                <a:spcPts val="294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5EFFF"/>
        </a:solidFill>
      </p:bgPr>
    </p:bg>
    <p:spTree>
      <p:nvGrpSpPr>
        <p:cNvPr id="1" name=""/>
        <p:cNvGrpSpPr/>
        <p:nvPr/>
      </p:nvGrpSpPr>
      <p:grpSpPr>
        <a:xfrm>
          <a:off x="0" y="0"/>
          <a:ext cx="0" cy="0"/>
          <a:chOff x="0" y="0"/>
          <a:chExt cx="0" cy="0"/>
        </a:xfrm>
      </p:grpSpPr>
      <p:sp>
        <p:nvSpPr>
          <p:cNvPr name="Freeform 2" id="2"/>
          <p:cNvSpPr/>
          <p:nvPr/>
        </p:nvSpPr>
        <p:spPr>
          <a:xfrm flipH="false" flipV="false" rot="0">
            <a:off x="-292669" y="2643666"/>
            <a:ext cx="11607205" cy="6321965"/>
          </a:xfrm>
          <a:custGeom>
            <a:avLst/>
            <a:gdLst/>
            <a:ahLst/>
            <a:cxnLst/>
            <a:rect r="r" b="b" t="t" l="l"/>
            <a:pathLst>
              <a:path h="6321965" w="11607205">
                <a:moveTo>
                  <a:pt x="0" y="0"/>
                </a:moveTo>
                <a:lnTo>
                  <a:pt x="11607205" y="0"/>
                </a:lnTo>
                <a:lnTo>
                  <a:pt x="11607205" y="6321965"/>
                </a:lnTo>
                <a:lnTo>
                  <a:pt x="0" y="6321965"/>
                </a:lnTo>
                <a:lnTo>
                  <a:pt x="0" y="0"/>
                </a:lnTo>
                <a:close/>
              </a:path>
            </a:pathLst>
          </a:custGeom>
          <a:blipFill>
            <a:blip r:embed="rId2"/>
            <a:stretch>
              <a:fillRect l="0" t="-26017" r="0" b="-12065"/>
            </a:stretch>
          </a:blipFill>
        </p:spPr>
      </p:sp>
      <p:sp>
        <p:nvSpPr>
          <p:cNvPr name="Freeform 3" id="3"/>
          <p:cNvSpPr/>
          <p:nvPr/>
        </p:nvSpPr>
        <p:spPr>
          <a:xfrm flipH="false" flipV="false" rot="0">
            <a:off x="828232" y="1534219"/>
            <a:ext cx="9875177" cy="803244"/>
          </a:xfrm>
          <a:custGeom>
            <a:avLst/>
            <a:gdLst/>
            <a:ahLst/>
            <a:cxnLst/>
            <a:rect r="r" b="b" t="t" l="l"/>
            <a:pathLst>
              <a:path h="803244" w="9875177">
                <a:moveTo>
                  <a:pt x="0" y="0"/>
                </a:moveTo>
                <a:lnTo>
                  <a:pt x="9875177" y="0"/>
                </a:lnTo>
                <a:lnTo>
                  <a:pt x="9875177" y="803244"/>
                </a:lnTo>
                <a:lnTo>
                  <a:pt x="0" y="803244"/>
                </a:lnTo>
                <a:lnTo>
                  <a:pt x="0" y="0"/>
                </a:lnTo>
                <a:close/>
              </a:path>
            </a:pathLst>
          </a:custGeom>
          <a:blipFill>
            <a:blip r:embed="rId3"/>
            <a:stretch>
              <a:fillRect l="0" t="0" r="0" b="0"/>
            </a:stretch>
          </a:blipFill>
        </p:spPr>
      </p:sp>
      <p:sp>
        <p:nvSpPr>
          <p:cNvPr name="Freeform 4" id="4"/>
          <p:cNvSpPr/>
          <p:nvPr/>
        </p:nvSpPr>
        <p:spPr>
          <a:xfrm flipH="false" flipV="false" rot="0">
            <a:off x="1028700" y="2643666"/>
            <a:ext cx="9474241" cy="3953990"/>
          </a:xfrm>
          <a:custGeom>
            <a:avLst/>
            <a:gdLst/>
            <a:ahLst/>
            <a:cxnLst/>
            <a:rect r="r" b="b" t="t" l="l"/>
            <a:pathLst>
              <a:path h="3953990" w="9474241">
                <a:moveTo>
                  <a:pt x="0" y="0"/>
                </a:moveTo>
                <a:lnTo>
                  <a:pt x="9474241" y="0"/>
                </a:lnTo>
                <a:lnTo>
                  <a:pt x="9474241" y="3953990"/>
                </a:lnTo>
                <a:lnTo>
                  <a:pt x="0" y="3953990"/>
                </a:lnTo>
                <a:lnTo>
                  <a:pt x="0" y="0"/>
                </a:lnTo>
                <a:close/>
              </a:path>
            </a:pathLst>
          </a:custGeom>
          <a:blipFill>
            <a:blip r:embed="rId4"/>
            <a:stretch>
              <a:fillRect l="0" t="0" r="0" b="0"/>
            </a:stretch>
          </a:blipFill>
        </p:spPr>
      </p:sp>
      <p:grpSp>
        <p:nvGrpSpPr>
          <p:cNvPr name="Group 5" id="5"/>
          <p:cNvGrpSpPr/>
          <p:nvPr/>
        </p:nvGrpSpPr>
        <p:grpSpPr>
          <a:xfrm rot="0">
            <a:off x="11128304" y="4168158"/>
            <a:ext cx="5954238" cy="3626886"/>
            <a:chOff x="0" y="0"/>
            <a:chExt cx="7938984" cy="4835848"/>
          </a:xfrm>
        </p:grpSpPr>
        <p:sp>
          <p:nvSpPr>
            <p:cNvPr name="TextBox 6" id="6"/>
            <p:cNvSpPr txBox="true"/>
            <p:nvPr/>
          </p:nvSpPr>
          <p:spPr>
            <a:xfrm rot="0">
              <a:off x="0" y="276813"/>
              <a:ext cx="7938984" cy="4559035"/>
            </a:xfrm>
            <a:prstGeom prst="rect">
              <a:avLst/>
            </a:prstGeom>
          </p:spPr>
          <p:txBody>
            <a:bodyPr anchor="t" rtlCol="false" tIns="0" lIns="0" bIns="0" rIns="0">
              <a:spAutoFit/>
            </a:bodyPr>
            <a:lstStyle/>
            <a:p>
              <a:pPr>
                <a:lnSpc>
                  <a:spcPts val="13200"/>
                </a:lnSpc>
              </a:pPr>
              <a:r>
                <a:rPr lang="en-US" sz="12000" spc="-600">
                  <a:solidFill>
                    <a:srgbClr val="137DFF"/>
                  </a:solidFill>
                  <a:latin typeface="DM Sans Bold"/>
                </a:rPr>
                <a:t>Testing (Fail)</a:t>
              </a:r>
            </a:p>
          </p:txBody>
        </p:sp>
        <p:sp>
          <p:nvSpPr>
            <p:cNvPr name="TextBox 7" id="7"/>
            <p:cNvSpPr txBox="true"/>
            <p:nvPr/>
          </p:nvSpPr>
          <p:spPr>
            <a:xfrm rot="0">
              <a:off x="94483" y="-38100"/>
              <a:ext cx="7844501" cy="363126"/>
            </a:xfrm>
            <a:prstGeom prst="rect">
              <a:avLst/>
            </a:prstGeom>
          </p:spPr>
          <p:txBody>
            <a:bodyPr anchor="t" rtlCol="false" tIns="0" lIns="0" bIns="0" rIns="0">
              <a:spAutoFit/>
            </a:bodyPr>
            <a:lstStyle/>
            <a:p>
              <a:pPr algn="just">
                <a:lnSpc>
                  <a:spcPts val="2240"/>
                </a:lnSpc>
              </a:pPr>
              <a:r>
                <a:rPr lang="en-US" sz="1600" spc="80">
                  <a:solidFill>
                    <a:srgbClr val="000000"/>
                  </a:solidFill>
                  <a:latin typeface="DM Sans Bold"/>
                </a:rPr>
                <a:t>WEBSITE MOCKUPS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5EF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032028"/>
            <a:ext cx="9474241" cy="4933603"/>
          </a:xfrm>
          <a:custGeom>
            <a:avLst/>
            <a:gdLst/>
            <a:ahLst/>
            <a:cxnLst/>
            <a:rect r="r" b="b" t="t" l="l"/>
            <a:pathLst>
              <a:path h="4933603" w="9474241">
                <a:moveTo>
                  <a:pt x="0" y="0"/>
                </a:moveTo>
                <a:lnTo>
                  <a:pt x="9474241" y="0"/>
                </a:lnTo>
                <a:lnTo>
                  <a:pt x="9474241" y="4933603"/>
                </a:lnTo>
                <a:lnTo>
                  <a:pt x="0" y="4933603"/>
                </a:lnTo>
                <a:lnTo>
                  <a:pt x="0" y="0"/>
                </a:lnTo>
                <a:close/>
              </a:path>
            </a:pathLst>
          </a:custGeom>
          <a:blipFill>
            <a:blip r:embed="rId2"/>
            <a:stretch>
              <a:fillRect l="-13946" t="-61480" r="-8566" b="-15461"/>
            </a:stretch>
          </a:blipFill>
        </p:spPr>
      </p:sp>
      <p:sp>
        <p:nvSpPr>
          <p:cNvPr name="Freeform 3" id="3"/>
          <p:cNvSpPr/>
          <p:nvPr/>
        </p:nvSpPr>
        <p:spPr>
          <a:xfrm flipH="false" flipV="false" rot="0">
            <a:off x="654280" y="1420590"/>
            <a:ext cx="9848661" cy="741040"/>
          </a:xfrm>
          <a:custGeom>
            <a:avLst/>
            <a:gdLst/>
            <a:ahLst/>
            <a:cxnLst/>
            <a:rect r="r" b="b" t="t" l="l"/>
            <a:pathLst>
              <a:path h="741040" w="9848661">
                <a:moveTo>
                  <a:pt x="0" y="0"/>
                </a:moveTo>
                <a:lnTo>
                  <a:pt x="9848661" y="0"/>
                </a:lnTo>
                <a:lnTo>
                  <a:pt x="9848661" y="741040"/>
                </a:lnTo>
                <a:lnTo>
                  <a:pt x="0" y="741040"/>
                </a:lnTo>
                <a:lnTo>
                  <a:pt x="0" y="0"/>
                </a:lnTo>
                <a:close/>
              </a:path>
            </a:pathLst>
          </a:custGeom>
          <a:blipFill>
            <a:blip r:embed="rId3"/>
            <a:stretch>
              <a:fillRect l="0" t="0" r="0" b="0"/>
            </a:stretch>
          </a:blipFill>
        </p:spPr>
      </p:sp>
      <p:sp>
        <p:nvSpPr>
          <p:cNvPr name="Freeform 4" id="4"/>
          <p:cNvSpPr/>
          <p:nvPr/>
        </p:nvSpPr>
        <p:spPr>
          <a:xfrm flipH="false" flipV="false" rot="0">
            <a:off x="1079039" y="4032028"/>
            <a:ext cx="9423903" cy="2571982"/>
          </a:xfrm>
          <a:custGeom>
            <a:avLst/>
            <a:gdLst/>
            <a:ahLst/>
            <a:cxnLst/>
            <a:rect r="r" b="b" t="t" l="l"/>
            <a:pathLst>
              <a:path h="2571982" w="9423903">
                <a:moveTo>
                  <a:pt x="0" y="0"/>
                </a:moveTo>
                <a:lnTo>
                  <a:pt x="9423902" y="0"/>
                </a:lnTo>
                <a:lnTo>
                  <a:pt x="9423902" y="2571982"/>
                </a:lnTo>
                <a:lnTo>
                  <a:pt x="0" y="2571982"/>
                </a:lnTo>
                <a:lnTo>
                  <a:pt x="0" y="0"/>
                </a:lnTo>
                <a:close/>
              </a:path>
            </a:pathLst>
          </a:custGeom>
          <a:blipFill>
            <a:blip r:embed="rId4"/>
            <a:stretch>
              <a:fillRect l="0" t="0" r="0" b="0"/>
            </a:stretch>
          </a:blipFill>
        </p:spPr>
      </p:sp>
      <p:grpSp>
        <p:nvGrpSpPr>
          <p:cNvPr name="Group 5" id="5"/>
          <p:cNvGrpSpPr/>
          <p:nvPr/>
        </p:nvGrpSpPr>
        <p:grpSpPr>
          <a:xfrm rot="0">
            <a:off x="11314536" y="3334162"/>
            <a:ext cx="7159696" cy="3618676"/>
            <a:chOff x="0" y="0"/>
            <a:chExt cx="9546261" cy="4824901"/>
          </a:xfrm>
        </p:grpSpPr>
        <p:sp>
          <p:nvSpPr>
            <p:cNvPr name="TextBox 6" id="6"/>
            <p:cNvSpPr txBox="true"/>
            <p:nvPr/>
          </p:nvSpPr>
          <p:spPr>
            <a:xfrm rot="0">
              <a:off x="0" y="265866"/>
              <a:ext cx="9546261" cy="4559035"/>
            </a:xfrm>
            <a:prstGeom prst="rect">
              <a:avLst/>
            </a:prstGeom>
          </p:spPr>
          <p:txBody>
            <a:bodyPr anchor="t" rtlCol="false" tIns="0" lIns="0" bIns="0" rIns="0">
              <a:spAutoFit/>
            </a:bodyPr>
            <a:lstStyle/>
            <a:p>
              <a:pPr>
                <a:lnSpc>
                  <a:spcPts val="13200"/>
                </a:lnSpc>
              </a:pPr>
              <a:r>
                <a:rPr lang="en-US" sz="12000" spc="-600">
                  <a:solidFill>
                    <a:srgbClr val="137DFF"/>
                  </a:solidFill>
                  <a:latin typeface="DM Sans Bold"/>
                </a:rPr>
                <a:t>Testing (Success)</a:t>
              </a:r>
            </a:p>
          </p:txBody>
        </p:sp>
        <p:sp>
          <p:nvSpPr>
            <p:cNvPr name="TextBox 7" id="7"/>
            <p:cNvSpPr txBox="true"/>
            <p:nvPr/>
          </p:nvSpPr>
          <p:spPr>
            <a:xfrm rot="0">
              <a:off x="113612" y="-38100"/>
              <a:ext cx="9432649" cy="352179"/>
            </a:xfrm>
            <a:prstGeom prst="rect">
              <a:avLst/>
            </a:prstGeom>
          </p:spPr>
          <p:txBody>
            <a:bodyPr anchor="t" rtlCol="false" tIns="0" lIns="0" bIns="0" rIns="0">
              <a:spAutoFit/>
            </a:bodyPr>
            <a:lstStyle/>
            <a:p>
              <a:pPr algn="just">
                <a:lnSpc>
                  <a:spcPts val="2240"/>
                </a:lnSpc>
              </a:pPr>
              <a:r>
                <a:rPr lang="en-US" sz="1600" spc="80">
                  <a:solidFill>
                    <a:srgbClr val="000000"/>
                  </a:solidFill>
                  <a:latin typeface="DM Sans Bold"/>
                </a:rPr>
                <a:t>WEBSITE MOCKUPS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5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652965" y="2527203"/>
            <a:ext cx="6606335" cy="1149934"/>
            <a:chOff x="0" y="0"/>
            <a:chExt cx="8808446" cy="1533246"/>
          </a:xfrm>
        </p:grpSpPr>
        <p:sp>
          <p:nvSpPr>
            <p:cNvPr name="TextBox 5" id="5"/>
            <p:cNvSpPr txBox="true"/>
            <p:nvPr/>
          </p:nvSpPr>
          <p:spPr>
            <a:xfrm rot="0">
              <a:off x="0" y="361737"/>
              <a:ext cx="8808446" cy="1171509"/>
            </a:xfrm>
            <a:prstGeom prst="rect">
              <a:avLst/>
            </a:prstGeom>
          </p:spPr>
          <p:txBody>
            <a:bodyPr anchor="t" rtlCol="false" tIns="0" lIns="0" bIns="0" rIns="0">
              <a:spAutoFit/>
            </a:bodyPr>
            <a:lstStyle/>
            <a:p>
              <a:pPr>
                <a:lnSpc>
                  <a:spcPts val="6600"/>
                </a:lnSpc>
              </a:pPr>
              <a:r>
                <a:rPr lang="en-US" sz="6000" spc="-300">
                  <a:solidFill>
                    <a:srgbClr val="000000"/>
                  </a:solidFill>
                  <a:latin typeface="DM Sans Bold"/>
                </a:rPr>
                <a:t>CI/CD</a:t>
              </a:r>
            </a:p>
          </p:txBody>
        </p:sp>
        <p:sp>
          <p:nvSpPr>
            <p:cNvPr name="TextBox 6" id="6"/>
            <p:cNvSpPr txBox="true"/>
            <p:nvPr/>
          </p:nvSpPr>
          <p:spPr>
            <a:xfrm rot="0">
              <a:off x="0" y="-38100"/>
              <a:ext cx="8808446" cy="352212"/>
            </a:xfrm>
            <a:prstGeom prst="rect">
              <a:avLst/>
            </a:prstGeom>
          </p:spPr>
          <p:txBody>
            <a:bodyPr anchor="t" rtlCol="false" tIns="0" lIns="0" bIns="0" rIns="0">
              <a:spAutoFit/>
            </a:bodyPr>
            <a:lstStyle/>
            <a:p>
              <a:pPr algn="just">
                <a:lnSpc>
                  <a:spcPts val="2240"/>
                </a:lnSpc>
              </a:pPr>
              <a:r>
                <a:rPr lang="en-US" sz="1600" spc="80">
                  <a:solidFill>
                    <a:srgbClr val="137DFF"/>
                  </a:solidFill>
                  <a:latin typeface="DM Sans Bold"/>
                </a:rPr>
                <a:t>DESK SHADOW</a:t>
              </a:r>
            </a:p>
          </p:txBody>
        </p:sp>
      </p:grpSp>
      <p:sp>
        <p:nvSpPr>
          <p:cNvPr name="Freeform 7" id="7"/>
          <p:cNvSpPr/>
          <p:nvPr/>
        </p:nvSpPr>
        <p:spPr>
          <a:xfrm flipH="false" flipV="false" rot="0">
            <a:off x="134471" y="1974554"/>
            <a:ext cx="9684759" cy="7283746"/>
          </a:xfrm>
          <a:custGeom>
            <a:avLst/>
            <a:gdLst/>
            <a:ahLst/>
            <a:cxnLst/>
            <a:rect r="r" b="b" t="t" l="l"/>
            <a:pathLst>
              <a:path h="7283746" w="9684759">
                <a:moveTo>
                  <a:pt x="0" y="0"/>
                </a:moveTo>
                <a:lnTo>
                  <a:pt x="9684758" y="0"/>
                </a:lnTo>
                <a:lnTo>
                  <a:pt x="9684758" y="7283746"/>
                </a:lnTo>
                <a:lnTo>
                  <a:pt x="0" y="7283746"/>
                </a:lnTo>
                <a:lnTo>
                  <a:pt x="0" y="0"/>
                </a:lnTo>
                <a:close/>
              </a:path>
            </a:pathLst>
          </a:custGeom>
          <a:blipFill>
            <a:blip r:embed="rId2"/>
            <a:stretch>
              <a:fillRect l="0" t="0" r="0" b="0"/>
            </a:stretch>
          </a:blipFill>
        </p:spPr>
      </p:sp>
      <p:sp>
        <p:nvSpPr>
          <p:cNvPr name="TextBox 8" id="8"/>
          <p:cNvSpPr txBox="true"/>
          <p:nvPr/>
        </p:nvSpPr>
        <p:spPr>
          <a:xfrm rot="0">
            <a:off x="15875034" y="9223410"/>
            <a:ext cx="1384266" cy="280669"/>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137DFF"/>
                </a:solidFill>
                <a:latin typeface="DM Sans Bold"/>
              </a:rPr>
              <a:t>NEXT</a:t>
            </a:r>
          </a:p>
        </p:txBody>
      </p:sp>
      <p:sp>
        <p:nvSpPr>
          <p:cNvPr name="TextBox 9" id="9"/>
          <p:cNvSpPr txBox="true"/>
          <p:nvPr/>
        </p:nvSpPr>
        <p:spPr>
          <a:xfrm rot="0">
            <a:off x="14258692" y="3867094"/>
            <a:ext cx="3000608" cy="4080237"/>
          </a:xfrm>
          <a:prstGeom prst="rect">
            <a:avLst/>
          </a:prstGeom>
        </p:spPr>
        <p:txBody>
          <a:bodyPr anchor="t" rtlCol="false" tIns="0" lIns="0" bIns="0" rIns="0">
            <a:spAutoFit/>
          </a:bodyPr>
          <a:lstStyle/>
          <a:p>
            <a:pPr>
              <a:lnSpc>
                <a:spcPts val="2940"/>
              </a:lnSpc>
            </a:pPr>
            <a:r>
              <a:rPr lang="en-US" sz="2100">
                <a:solidFill>
                  <a:srgbClr val="737373"/>
                </a:solidFill>
                <a:latin typeface="DM Sans"/>
              </a:rPr>
              <a:t>Alur kerja CI biasanya mencakup eksekusi otomatis dari banyak langkah yang telah kita lihat di seluruh buku ini, seperti menjalankan pengujian, menghitung cakupan kode, dan membuat dokumentasi, dan lain-lain.</a:t>
            </a:r>
          </a:p>
          <a:p>
            <a:pPr>
              <a:lnSpc>
                <a:spcPts val="2940"/>
              </a:lnSpc>
            </a:pPr>
          </a:p>
        </p:txBody>
      </p:sp>
      <p:sp>
        <p:nvSpPr>
          <p:cNvPr name="TextBox 10" id="10"/>
          <p:cNvSpPr txBox="true"/>
          <p:nvPr/>
        </p:nvSpPr>
        <p:spPr>
          <a:xfrm rot="0">
            <a:off x="10538656" y="3867094"/>
            <a:ext cx="3417476" cy="3708786"/>
          </a:xfrm>
          <a:prstGeom prst="rect">
            <a:avLst/>
          </a:prstGeom>
        </p:spPr>
        <p:txBody>
          <a:bodyPr anchor="t" rtlCol="false" tIns="0" lIns="0" bIns="0" rIns="0">
            <a:spAutoFit/>
          </a:bodyPr>
          <a:lstStyle/>
          <a:p>
            <a:pPr>
              <a:lnSpc>
                <a:spcPts val="2940"/>
              </a:lnSpc>
            </a:pPr>
            <a:r>
              <a:rPr lang="en-US" sz="2100" spc="-42">
                <a:solidFill>
                  <a:srgbClr val="000000"/>
                </a:solidFill>
                <a:latin typeface="DM Sans Bold"/>
              </a:rPr>
              <a:t>CI) mengacu pada proses mengevaluasi kode Anda secara otomatis saat kode tersebut diperbarui oleh Anda sendiri dan kontributor, untuk mencoba dan menangkap potensi masalah apa pun yang disebabkan oleh pembaruan Anda. </a:t>
            </a:r>
          </a:p>
        </p:txBody>
      </p:sp>
      <p:grpSp>
        <p:nvGrpSpPr>
          <p:cNvPr name="Group 11" id="11"/>
          <p:cNvGrpSpPr/>
          <p:nvPr/>
        </p:nvGrpSpPr>
        <p:grpSpPr>
          <a:xfrm rot="0">
            <a:off x="1246118" y="2182385"/>
            <a:ext cx="7944303" cy="4470735"/>
            <a:chOff x="0" y="0"/>
            <a:chExt cx="10592404" cy="5960981"/>
          </a:xfrm>
        </p:grpSpPr>
        <p:pic>
          <p:nvPicPr>
            <p:cNvPr name="Picture 12" id="12"/>
            <p:cNvPicPr>
              <a:picLocks noChangeAspect="true"/>
            </p:cNvPicPr>
            <p:nvPr/>
          </p:nvPicPr>
          <p:blipFill>
            <a:blip r:embed="rId3"/>
            <a:srcRect l="0" t="31241" r="0" b="31241"/>
            <a:stretch>
              <a:fillRect/>
            </a:stretch>
          </p:blipFill>
          <p:spPr>
            <a:xfrm flipH="false" flipV="false">
              <a:off x="0" y="0"/>
              <a:ext cx="10592404" cy="5960981"/>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5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968207" y="1968240"/>
            <a:ext cx="6606335" cy="1149934"/>
            <a:chOff x="0" y="0"/>
            <a:chExt cx="8808446" cy="1533246"/>
          </a:xfrm>
        </p:grpSpPr>
        <p:sp>
          <p:nvSpPr>
            <p:cNvPr name="TextBox 5" id="5"/>
            <p:cNvSpPr txBox="true"/>
            <p:nvPr/>
          </p:nvSpPr>
          <p:spPr>
            <a:xfrm rot="0">
              <a:off x="0" y="361737"/>
              <a:ext cx="8808446" cy="1171509"/>
            </a:xfrm>
            <a:prstGeom prst="rect">
              <a:avLst/>
            </a:prstGeom>
          </p:spPr>
          <p:txBody>
            <a:bodyPr anchor="t" rtlCol="false" tIns="0" lIns="0" bIns="0" rIns="0">
              <a:spAutoFit/>
            </a:bodyPr>
            <a:lstStyle/>
            <a:p>
              <a:pPr>
                <a:lnSpc>
                  <a:spcPts val="6600"/>
                </a:lnSpc>
              </a:pPr>
              <a:r>
                <a:rPr lang="en-US" sz="6000" spc="-300">
                  <a:solidFill>
                    <a:srgbClr val="000000"/>
                  </a:solidFill>
                  <a:latin typeface="DM Sans Bold"/>
                </a:rPr>
                <a:t>CI/CD</a:t>
              </a:r>
            </a:p>
          </p:txBody>
        </p:sp>
        <p:sp>
          <p:nvSpPr>
            <p:cNvPr name="TextBox 6" id="6"/>
            <p:cNvSpPr txBox="true"/>
            <p:nvPr/>
          </p:nvSpPr>
          <p:spPr>
            <a:xfrm rot="0">
              <a:off x="0" y="-38100"/>
              <a:ext cx="8808446" cy="352212"/>
            </a:xfrm>
            <a:prstGeom prst="rect">
              <a:avLst/>
            </a:prstGeom>
          </p:spPr>
          <p:txBody>
            <a:bodyPr anchor="t" rtlCol="false" tIns="0" lIns="0" bIns="0" rIns="0">
              <a:spAutoFit/>
            </a:bodyPr>
            <a:lstStyle/>
            <a:p>
              <a:pPr algn="just">
                <a:lnSpc>
                  <a:spcPts val="2240"/>
                </a:lnSpc>
              </a:pPr>
              <a:r>
                <a:rPr lang="en-US" sz="1600" spc="80">
                  <a:solidFill>
                    <a:srgbClr val="137DFF"/>
                  </a:solidFill>
                  <a:latin typeface="DM Sans Bold"/>
                </a:rPr>
                <a:t>DESK SHADOW</a:t>
              </a:r>
            </a:p>
          </p:txBody>
        </p:sp>
      </p:grpSp>
      <p:sp>
        <p:nvSpPr>
          <p:cNvPr name="Freeform 7" id="7"/>
          <p:cNvSpPr/>
          <p:nvPr/>
        </p:nvSpPr>
        <p:spPr>
          <a:xfrm flipH="false" flipV="false" rot="0">
            <a:off x="7879341" y="1249870"/>
            <a:ext cx="9684759" cy="7283746"/>
          </a:xfrm>
          <a:custGeom>
            <a:avLst/>
            <a:gdLst/>
            <a:ahLst/>
            <a:cxnLst/>
            <a:rect r="r" b="b" t="t" l="l"/>
            <a:pathLst>
              <a:path h="7283746" w="9684759">
                <a:moveTo>
                  <a:pt x="0" y="0"/>
                </a:moveTo>
                <a:lnTo>
                  <a:pt x="9684759" y="0"/>
                </a:lnTo>
                <a:lnTo>
                  <a:pt x="9684759" y="7283746"/>
                </a:lnTo>
                <a:lnTo>
                  <a:pt x="0" y="7283746"/>
                </a:lnTo>
                <a:lnTo>
                  <a:pt x="0" y="0"/>
                </a:lnTo>
                <a:close/>
              </a:path>
            </a:pathLst>
          </a:custGeom>
          <a:blipFill>
            <a:blip r:embed="rId2"/>
            <a:stretch>
              <a:fillRect l="0" t="0" r="0" b="0"/>
            </a:stretch>
          </a:blipFill>
        </p:spPr>
      </p:sp>
      <p:sp>
        <p:nvSpPr>
          <p:cNvPr name="TextBox 8" id="8"/>
          <p:cNvSpPr txBox="true"/>
          <p:nvPr/>
        </p:nvSpPr>
        <p:spPr>
          <a:xfrm rot="0">
            <a:off x="15875034" y="9223410"/>
            <a:ext cx="1384266" cy="280669"/>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137DFF"/>
                </a:solidFill>
                <a:latin typeface="DM Sans Bold"/>
              </a:rPr>
              <a:t>NEXT</a:t>
            </a:r>
          </a:p>
        </p:txBody>
      </p:sp>
      <p:sp>
        <p:nvSpPr>
          <p:cNvPr name="TextBox 9" id="9"/>
          <p:cNvSpPr txBox="true"/>
          <p:nvPr/>
        </p:nvSpPr>
        <p:spPr>
          <a:xfrm rot="0">
            <a:off x="4573933" y="3308131"/>
            <a:ext cx="3000608" cy="4451687"/>
          </a:xfrm>
          <a:prstGeom prst="rect">
            <a:avLst/>
          </a:prstGeom>
        </p:spPr>
        <p:txBody>
          <a:bodyPr anchor="t" rtlCol="false" tIns="0" lIns="0" bIns="0" rIns="0">
            <a:spAutoFit/>
          </a:bodyPr>
          <a:lstStyle/>
          <a:p>
            <a:pPr>
              <a:lnSpc>
                <a:spcPts val="2940"/>
              </a:lnSpc>
            </a:pPr>
            <a:r>
              <a:rPr lang="en-US" sz="2100">
                <a:solidFill>
                  <a:srgbClr val="737373"/>
                </a:solidFill>
                <a:latin typeface="DM Sans"/>
              </a:rPr>
              <a:t>CI/CD dapat mengotomatiskan alur kerja pengemasan yang telah kami lakukan secara manual di seluruh buku ini dan pada akhirnya dapat menghemat waktu Anda serta membantu Anda merilis versi baru paket Anda dengan cepat.</a:t>
            </a:r>
          </a:p>
          <a:p>
            <a:pPr>
              <a:lnSpc>
                <a:spcPts val="2940"/>
              </a:lnSpc>
            </a:pPr>
          </a:p>
        </p:txBody>
      </p:sp>
      <p:sp>
        <p:nvSpPr>
          <p:cNvPr name="TextBox 10" id="10"/>
          <p:cNvSpPr txBox="true"/>
          <p:nvPr/>
        </p:nvSpPr>
        <p:spPr>
          <a:xfrm rot="0">
            <a:off x="853897" y="3308131"/>
            <a:ext cx="3417476" cy="3337336"/>
          </a:xfrm>
          <a:prstGeom prst="rect">
            <a:avLst/>
          </a:prstGeom>
        </p:spPr>
        <p:txBody>
          <a:bodyPr anchor="t" rtlCol="false" tIns="0" lIns="0" bIns="0" rIns="0">
            <a:spAutoFit/>
          </a:bodyPr>
          <a:lstStyle/>
          <a:p>
            <a:pPr>
              <a:lnSpc>
                <a:spcPts val="2940"/>
              </a:lnSpc>
            </a:pPr>
            <a:r>
              <a:rPr lang="en-US" sz="2100" spc="-42">
                <a:solidFill>
                  <a:srgbClr val="000000"/>
                </a:solidFill>
                <a:latin typeface="DM Sans Bold"/>
              </a:rPr>
              <a:t>Penerapan berkelanjutan (CD) adalah proses mengotomatiskan penerapan versi baru perangkat lunak Anda, misalnya, PyPI, dari perubahan yang dilakukan melalui CI.</a:t>
            </a:r>
          </a:p>
          <a:p>
            <a:pPr>
              <a:lnSpc>
                <a:spcPts val="2940"/>
              </a:lnSpc>
            </a:pPr>
          </a:p>
        </p:txBody>
      </p:sp>
      <p:grpSp>
        <p:nvGrpSpPr>
          <p:cNvPr name="Group 11" id="11"/>
          <p:cNvGrpSpPr/>
          <p:nvPr/>
        </p:nvGrpSpPr>
        <p:grpSpPr>
          <a:xfrm rot="0">
            <a:off x="8990988" y="1457701"/>
            <a:ext cx="7944303" cy="4470735"/>
            <a:chOff x="0" y="0"/>
            <a:chExt cx="10592404" cy="5960981"/>
          </a:xfrm>
        </p:grpSpPr>
        <p:pic>
          <p:nvPicPr>
            <p:cNvPr name="Picture 12" id="12"/>
            <p:cNvPicPr>
              <a:picLocks noChangeAspect="true"/>
            </p:cNvPicPr>
            <p:nvPr/>
          </p:nvPicPr>
          <p:blipFill>
            <a:blip r:embed="rId3"/>
            <a:srcRect l="0" t="31241" r="0" b="31241"/>
            <a:stretch>
              <a:fillRect/>
            </a:stretch>
          </p:blipFill>
          <p:spPr>
            <a:xfrm flipH="false" flipV="false">
              <a:off x="0" y="0"/>
              <a:ext cx="10592404" cy="5960981"/>
            </a:xfrm>
            <a:prstGeom prst="rect">
              <a:avLst/>
            </a:prstGeom>
          </p:spPr>
        </p:pic>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459288" y="311888"/>
            <a:ext cx="6800012" cy="1852154"/>
            <a:chOff x="0" y="0"/>
            <a:chExt cx="9066683" cy="2469539"/>
          </a:xfrm>
        </p:grpSpPr>
        <p:sp>
          <p:nvSpPr>
            <p:cNvPr name="TextBox 5" id="5"/>
            <p:cNvSpPr txBox="true"/>
            <p:nvPr/>
          </p:nvSpPr>
          <p:spPr>
            <a:xfrm rot="0">
              <a:off x="0" y="424827"/>
              <a:ext cx="9066683" cy="503031"/>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Siapkan Repository Github :</a:t>
              </a:r>
            </a:p>
          </p:txBody>
        </p:sp>
        <p:sp>
          <p:nvSpPr>
            <p:cNvPr name="TextBox 6" id="6"/>
            <p:cNvSpPr txBox="true"/>
            <p:nvPr/>
          </p:nvSpPr>
          <p:spPr>
            <a:xfrm rot="0">
              <a:off x="0" y="1007233"/>
              <a:ext cx="9066683" cy="1462306"/>
            </a:xfrm>
            <a:prstGeom prst="rect">
              <a:avLst/>
            </a:prstGeom>
          </p:spPr>
          <p:txBody>
            <a:bodyPr anchor="t" rtlCol="false" tIns="0" lIns="0" bIns="0" rIns="0">
              <a:spAutoFit/>
            </a:bodyPr>
            <a:lstStyle/>
            <a:p>
              <a:pPr>
                <a:lnSpc>
                  <a:spcPts val="2940"/>
                </a:lnSpc>
              </a:pPr>
              <a:r>
                <a:rPr lang="en-US" sz="2100">
                  <a:solidFill>
                    <a:srgbClr val="737373"/>
                  </a:solidFill>
                  <a:latin typeface="DM Sans"/>
                </a:rPr>
                <a:t>saya akan menamakan repo nya sesuai dengan perintah pada halaman UTS LMS Elearning Unpam yaitu testing QA</a:t>
              </a:r>
            </a:p>
          </p:txBody>
        </p:sp>
        <p:sp>
          <p:nvSpPr>
            <p:cNvPr name="TextBox 7" id="7"/>
            <p:cNvSpPr txBox="true"/>
            <p:nvPr/>
          </p:nvSpPr>
          <p:spPr>
            <a:xfrm rot="0">
              <a:off x="0" y="-28575"/>
              <a:ext cx="2969964" cy="374027"/>
            </a:xfrm>
            <a:prstGeom prst="rect">
              <a:avLst/>
            </a:prstGeom>
          </p:spPr>
          <p:txBody>
            <a:bodyPr anchor="t" rtlCol="false" tIns="0" lIns="0" bIns="0" rIns="0">
              <a:spAutoFit/>
            </a:bodyPr>
            <a:lstStyle/>
            <a:p>
              <a:pPr algn="just">
                <a:lnSpc>
                  <a:spcPts val="2380"/>
                </a:lnSpc>
              </a:pPr>
              <a:r>
                <a:rPr lang="en-US" sz="1700" spc="85">
                  <a:solidFill>
                    <a:srgbClr val="FF66C4"/>
                  </a:solidFill>
                  <a:latin typeface="DM Sans"/>
                </a:rPr>
                <a:t>01</a:t>
              </a:r>
            </a:p>
          </p:txBody>
        </p:sp>
      </p:grpSp>
      <p:grpSp>
        <p:nvGrpSpPr>
          <p:cNvPr name="Group 8" id="8"/>
          <p:cNvGrpSpPr/>
          <p:nvPr/>
        </p:nvGrpSpPr>
        <p:grpSpPr>
          <a:xfrm rot="0">
            <a:off x="10459288" y="2483318"/>
            <a:ext cx="6800012" cy="1880680"/>
            <a:chOff x="0" y="0"/>
            <a:chExt cx="9066683" cy="2507573"/>
          </a:xfrm>
        </p:grpSpPr>
        <p:sp>
          <p:nvSpPr>
            <p:cNvPr name="TextBox 9" id="9"/>
            <p:cNvSpPr txBox="true"/>
            <p:nvPr/>
          </p:nvSpPr>
          <p:spPr>
            <a:xfrm rot="0">
              <a:off x="0" y="424827"/>
              <a:ext cx="9066683" cy="1036332"/>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Buat file konfigurasi CI/CD di root direktori proyek saya. </a:t>
              </a:r>
            </a:p>
          </p:txBody>
        </p:sp>
        <p:sp>
          <p:nvSpPr>
            <p:cNvPr name="TextBox 10" id="10"/>
            <p:cNvSpPr txBox="true"/>
            <p:nvPr/>
          </p:nvSpPr>
          <p:spPr>
            <a:xfrm rot="0">
              <a:off x="0" y="1540534"/>
              <a:ext cx="9066683" cy="967039"/>
            </a:xfrm>
            <a:prstGeom prst="rect">
              <a:avLst/>
            </a:prstGeom>
          </p:spPr>
          <p:txBody>
            <a:bodyPr anchor="t" rtlCol="false" tIns="0" lIns="0" bIns="0" rIns="0">
              <a:spAutoFit/>
            </a:bodyPr>
            <a:lstStyle/>
            <a:p>
              <a:pPr>
                <a:lnSpc>
                  <a:spcPts val="2940"/>
                </a:lnSpc>
              </a:pPr>
              <a:r>
                <a:rPr lang="en-US" sz="2100">
                  <a:solidFill>
                    <a:srgbClr val="737373"/>
                  </a:solidFill>
                  <a:latin typeface="DM Sans"/>
                </a:rPr>
                <a:t>Misalnya, saya bisa membuat file .github/workflows/python-ci-cd.yml. </a:t>
              </a:r>
            </a:p>
          </p:txBody>
        </p:sp>
        <p:sp>
          <p:nvSpPr>
            <p:cNvPr name="TextBox 11" id="11"/>
            <p:cNvSpPr txBox="true"/>
            <p:nvPr/>
          </p:nvSpPr>
          <p:spPr>
            <a:xfrm rot="0">
              <a:off x="0" y="-28575"/>
              <a:ext cx="2969964" cy="374027"/>
            </a:xfrm>
            <a:prstGeom prst="rect">
              <a:avLst/>
            </a:prstGeom>
          </p:spPr>
          <p:txBody>
            <a:bodyPr anchor="t" rtlCol="false" tIns="0" lIns="0" bIns="0" rIns="0">
              <a:spAutoFit/>
            </a:bodyPr>
            <a:lstStyle/>
            <a:p>
              <a:pPr algn="just">
                <a:lnSpc>
                  <a:spcPts val="2380"/>
                </a:lnSpc>
              </a:pPr>
              <a:r>
                <a:rPr lang="en-US" sz="1700" spc="85">
                  <a:solidFill>
                    <a:srgbClr val="FF66C4"/>
                  </a:solidFill>
                  <a:latin typeface="DM Sans"/>
                </a:rPr>
                <a:t>02</a:t>
              </a:r>
            </a:p>
          </p:txBody>
        </p:sp>
      </p:grpSp>
      <p:grpSp>
        <p:nvGrpSpPr>
          <p:cNvPr name="Group 12" id="12"/>
          <p:cNvGrpSpPr/>
          <p:nvPr/>
        </p:nvGrpSpPr>
        <p:grpSpPr>
          <a:xfrm rot="0">
            <a:off x="10459288" y="4618327"/>
            <a:ext cx="7385350" cy="3044987"/>
            <a:chOff x="0" y="0"/>
            <a:chExt cx="9847134" cy="4059982"/>
          </a:xfrm>
        </p:grpSpPr>
        <p:sp>
          <p:nvSpPr>
            <p:cNvPr name="TextBox 13" id="13"/>
            <p:cNvSpPr txBox="true"/>
            <p:nvPr/>
          </p:nvSpPr>
          <p:spPr>
            <a:xfrm rot="0">
              <a:off x="0" y="415368"/>
              <a:ext cx="9847134" cy="2102934"/>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konfigurasi file yaml nya baik itu os yang akan digunakan, versi python, dependenciesnya dan juga apa perintah yang akan diberikan ketika project dijalankan, </a:t>
              </a:r>
            </a:p>
          </p:txBody>
        </p:sp>
        <p:sp>
          <p:nvSpPr>
            <p:cNvPr name="TextBox 14" id="14"/>
            <p:cNvSpPr txBox="true"/>
            <p:nvPr/>
          </p:nvSpPr>
          <p:spPr>
            <a:xfrm rot="0">
              <a:off x="0" y="2597677"/>
              <a:ext cx="9847134" cy="1462306"/>
            </a:xfrm>
            <a:prstGeom prst="rect">
              <a:avLst/>
            </a:prstGeom>
          </p:spPr>
          <p:txBody>
            <a:bodyPr anchor="t" rtlCol="false" tIns="0" lIns="0" bIns="0" rIns="0">
              <a:spAutoFit/>
            </a:bodyPr>
            <a:lstStyle/>
            <a:p>
              <a:pPr>
                <a:lnSpc>
                  <a:spcPts val="2940"/>
                </a:lnSpc>
              </a:pPr>
              <a:r>
                <a:rPr lang="en-US" sz="2100">
                  <a:solidFill>
                    <a:srgbClr val="737373"/>
                  </a:solidFill>
                  <a:latin typeface="DM Sans"/>
                </a:rPr>
                <a:t>example : python -m unittest_Fathin.py dan jangan lupa pastikan directorynya diarahkan sesuai dengan file yang akan dijalankan pertama kali.</a:t>
              </a:r>
            </a:p>
          </p:txBody>
        </p:sp>
        <p:sp>
          <p:nvSpPr>
            <p:cNvPr name="TextBox 15" id="15"/>
            <p:cNvSpPr txBox="true"/>
            <p:nvPr/>
          </p:nvSpPr>
          <p:spPr>
            <a:xfrm rot="0">
              <a:off x="0" y="-28575"/>
              <a:ext cx="3225615" cy="364568"/>
            </a:xfrm>
            <a:prstGeom prst="rect">
              <a:avLst/>
            </a:prstGeom>
          </p:spPr>
          <p:txBody>
            <a:bodyPr anchor="t" rtlCol="false" tIns="0" lIns="0" bIns="0" rIns="0">
              <a:spAutoFit/>
            </a:bodyPr>
            <a:lstStyle/>
            <a:p>
              <a:pPr algn="just">
                <a:lnSpc>
                  <a:spcPts val="2380"/>
                </a:lnSpc>
              </a:pPr>
              <a:r>
                <a:rPr lang="en-US" sz="1700" spc="85">
                  <a:solidFill>
                    <a:srgbClr val="FF66C4"/>
                  </a:solidFill>
                  <a:latin typeface="DM Sans"/>
                </a:rPr>
                <a:t>03</a:t>
              </a:r>
            </a:p>
          </p:txBody>
        </p:sp>
      </p:grpSp>
      <p:sp>
        <p:nvSpPr>
          <p:cNvPr name="TextBox 16" id="16"/>
          <p:cNvSpPr txBox="true"/>
          <p:nvPr/>
        </p:nvSpPr>
        <p:spPr>
          <a:xfrm rot="0">
            <a:off x="2385620" y="4675560"/>
            <a:ext cx="6542454" cy="2552006"/>
          </a:xfrm>
          <a:prstGeom prst="rect">
            <a:avLst/>
          </a:prstGeom>
        </p:spPr>
        <p:txBody>
          <a:bodyPr anchor="t" rtlCol="false" tIns="0" lIns="0" bIns="0" rIns="0">
            <a:spAutoFit/>
          </a:bodyPr>
          <a:lstStyle/>
          <a:p>
            <a:pPr>
              <a:lnSpc>
                <a:spcPts val="4081"/>
              </a:lnSpc>
            </a:pPr>
            <a:r>
              <a:rPr lang="en-US" sz="2915">
                <a:solidFill>
                  <a:srgbClr val="000000"/>
                </a:solidFill>
                <a:latin typeface="DM Sans"/>
              </a:rPr>
              <a:t>Layanan CI/CD sangat banyak dan contohnya adalah CircleCI,Github Action dan lain sebagainya dan disini saya akan menggunakan Github Action</a:t>
            </a:r>
          </a:p>
        </p:txBody>
      </p:sp>
      <p:sp>
        <p:nvSpPr>
          <p:cNvPr name="TextBox 17" id="17"/>
          <p:cNvSpPr txBox="true"/>
          <p:nvPr/>
        </p:nvSpPr>
        <p:spPr>
          <a:xfrm rot="0">
            <a:off x="2385620" y="2932229"/>
            <a:ext cx="6542454" cy="1583338"/>
          </a:xfrm>
          <a:prstGeom prst="rect">
            <a:avLst/>
          </a:prstGeom>
        </p:spPr>
        <p:txBody>
          <a:bodyPr anchor="t" rtlCol="false" tIns="0" lIns="0" bIns="0" rIns="0">
            <a:spAutoFit/>
          </a:bodyPr>
          <a:lstStyle/>
          <a:p>
            <a:pPr>
              <a:lnSpc>
                <a:spcPts val="12217"/>
              </a:lnSpc>
            </a:pPr>
            <a:r>
              <a:rPr lang="en-US" sz="11106" spc="-555">
                <a:solidFill>
                  <a:srgbClr val="000000"/>
                </a:solidFill>
                <a:latin typeface="DM Sans Bold"/>
              </a:rPr>
              <a:t>CI/CD</a:t>
            </a:r>
          </a:p>
        </p:txBody>
      </p:sp>
      <p:sp>
        <p:nvSpPr>
          <p:cNvPr name="TextBox 18" id="18"/>
          <p:cNvSpPr txBox="true"/>
          <p:nvPr/>
        </p:nvSpPr>
        <p:spPr>
          <a:xfrm rot="0">
            <a:off x="2385620" y="2435693"/>
            <a:ext cx="6542454" cy="397471"/>
          </a:xfrm>
          <a:prstGeom prst="rect">
            <a:avLst/>
          </a:prstGeom>
        </p:spPr>
        <p:txBody>
          <a:bodyPr anchor="t" rtlCol="false" tIns="0" lIns="0" bIns="0" rIns="0">
            <a:spAutoFit/>
          </a:bodyPr>
          <a:lstStyle/>
          <a:p>
            <a:pPr algn="just">
              <a:lnSpc>
                <a:spcPts val="3304"/>
              </a:lnSpc>
            </a:pPr>
            <a:r>
              <a:rPr lang="en-US" sz="2360" spc="118">
                <a:solidFill>
                  <a:srgbClr val="FF66C4"/>
                </a:solidFill>
                <a:latin typeface="DM Sans Bold"/>
              </a:rPr>
              <a:t>INTRODUCTION</a:t>
            </a:r>
          </a:p>
        </p:txBody>
      </p:sp>
      <p:sp>
        <p:nvSpPr>
          <p:cNvPr name="TextBox 19" id="19"/>
          <p:cNvSpPr txBox="true"/>
          <p:nvPr/>
        </p:nvSpPr>
        <p:spPr>
          <a:xfrm rot="0">
            <a:off x="2385620" y="7391519"/>
            <a:ext cx="6542454" cy="1004946"/>
          </a:xfrm>
          <a:prstGeom prst="rect">
            <a:avLst/>
          </a:prstGeom>
        </p:spPr>
        <p:txBody>
          <a:bodyPr anchor="t" rtlCol="false" tIns="0" lIns="0" bIns="0" rIns="0">
            <a:spAutoFit/>
          </a:bodyPr>
          <a:lstStyle/>
          <a:p>
            <a:pPr>
              <a:lnSpc>
                <a:spcPts val="4081"/>
              </a:lnSpc>
            </a:pPr>
            <a:r>
              <a:rPr lang="en-US" sz="2915">
                <a:solidFill>
                  <a:srgbClr val="000000"/>
                </a:solidFill>
                <a:latin typeface="DM Sans"/>
              </a:rPr>
              <a:t>berikut langkah-langkah nya sebagai berikut :</a:t>
            </a:r>
          </a:p>
        </p:txBody>
      </p:sp>
      <p:grpSp>
        <p:nvGrpSpPr>
          <p:cNvPr name="Group 20" id="20"/>
          <p:cNvGrpSpPr/>
          <p:nvPr/>
        </p:nvGrpSpPr>
        <p:grpSpPr>
          <a:xfrm rot="0">
            <a:off x="10459288" y="7920489"/>
            <a:ext cx="7385350" cy="1888726"/>
            <a:chOff x="0" y="0"/>
            <a:chExt cx="9847134" cy="2518302"/>
          </a:xfrm>
        </p:grpSpPr>
        <p:sp>
          <p:nvSpPr>
            <p:cNvPr name="TextBox 21" id="21"/>
            <p:cNvSpPr txBox="true"/>
            <p:nvPr/>
          </p:nvSpPr>
          <p:spPr>
            <a:xfrm rot="0">
              <a:off x="0" y="415368"/>
              <a:ext cx="9847134" cy="2102934"/>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Simpan perubahan pada repositori GitHub Anda. GitHub Actions akan secara otomatis mendeteksi file konfigurasi CI/CD yang baru dan menjalankannya saat ada perubahan pada repositori.</a:t>
              </a:r>
            </a:p>
          </p:txBody>
        </p:sp>
        <p:sp>
          <p:nvSpPr>
            <p:cNvPr name="TextBox 22" id="22"/>
            <p:cNvSpPr txBox="true"/>
            <p:nvPr/>
          </p:nvSpPr>
          <p:spPr>
            <a:xfrm rot="0">
              <a:off x="0" y="-28575"/>
              <a:ext cx="3225615" cy="364568"/>
            </a:xfrm>
            <a:prstGeom prst="rect">
              <a:avLst/>
            </a:prstGeom>
          </p:spPr>
          <p:txBody>
            <a:bodyPr anchor="t" rtlCol="false" tIns="0" lIns="0" bIns="0" rIns="0">
              <a:spAutoFit/>
            </a:bodyPr>
            <a:lstStyle/>
            <a:p>
              <a:pPr algn="just">
                <a:lnSpc>
                  <a:spcPts val="2380"/>
                </a:lnSpc>
              </a:pPr>
              <a:r>
                <a:rPr lang="en-US" sz="1700" spc="85">
                  <a:solidFill>
                    <a:srgbClr val="FF66C4"/>
                  </a:solidFill>
                  <a:latin typeface="DM Sans"/>
                </a:rPr>
                <a:t>04</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a:grpSpLocks noChangeAspect="true"/>
          </p:cNvGrpSpPr>
          <p:nvPr/>
        </p:nvGrpSpPr>
        <p:grpSpPr>
          <a:xfrm rot="0">
            <a:off x="7143807" y="1505314"/>
            <a:ext cx="3029394" cy="1704013"/>
            <a:chOff x="0" y="0"/>
            <a:chExt cx="11289030" cy="6350000"/>
          </a:xfrm>
        </p:grpSpPr>
        <p:sp>
          <p:nvSpPr>
            <p:cNvPr name="Freeform 5" id="5"/>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9265" r="0" b="-9265"/>
              </a:stretch>
            </a:blipFill>
          </p:spPr>
        </p:sp>
      </p:grpSp>
      <p:grpSp>
        <p:nvGrpSpPr>
          <p:cNvPr name="Group 6" id="6"/>
          <p:cNvGrpSpPr>
            <a:grpSpLocks noChangeAspect="true"/>
          </p:cNvGrpSpPr>
          <p:nvPr/>
        </p:nvGrpSpPr>
        <p:grpSpPr>
          <a:xfrm rot="0">
            <a:off x="7143807" y="4291494"/>
            <a:ext cx="3029394" cy="1704013"/>
            <a:chOff x="0" y="0"/>
            <a:chExt cx="11289030" cy="6350000"/>
          </a:xfrm>
        </p:grpSpPr>
        <p:sp>
          <p:nvSpPr>
            <p:cNvPr name="Freeform 7" id="7"/>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9283" r="0" b="-9283"/>
              </a:stretch>
            </a:blipFill>
          </p:spPr>
        </p:sp>
      </p:grpSp>
      <p:grpSp>
        <p:nvGrpSpPr>
          <p:cNvPr name="Group 8" id="8"/>
          <p:cNvGrpSpPr>
            <a:grpSpLocks noChangeAspect="true"/>
          </p:cNvGrpSpPr>
          <p:nvPr/>
        </p:nvGrpSpPr>
        <p:grpSpPr>
          <a:xfrm rot="0">
            <a:off x="7143807" y="6929022"/>
            <a:ext cx="3029394" cy="1704013"/>
            <a:chOff x="0" y="0"/>
            <a:chExt cx="11289030" cy="6350000"/>
          </a:xfrm>
        </p:grpSpPr>
        <p:sp>
          <p:nvSpPr>
            <p:cNvPr name="Freeform 9" id="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9228" r="0" b="-9228"/>
              </a:stretch>
            </a:blipFill>
          </p:spPr>
        </p:sp>
      </p:grpSp>
      <p:grpSp>
        <p:nvGrpSpPr>
          <p:cNvPr name="Group 10" id="10"/>
          <p:cNvGrpSpPr/>
          <p:nvPr/>
        </p:nvGrpSpPr>
        <p:grpSpPr>
          <a:xfrm rot="0">
            <a:off x="10459288" y="1431169"/>
            <a:ext cx="7578745" cy="1221367"/>
            <a:chOff x="0" y="0"/>
            <a:chExt cx="10104994" cy="1628490"/>
          </a:xfrm>
        </p:grpSpPr>
        <p:sp>
          <p:nvSpPr>
            <p:cNvPr name="TextBox 11" id="11"/>
            <p:cNvSpPr txBox="true"/>
            <p:nvPr/>
          </p:nvSpPr>
          <p:spPr>
            <a:xfrm rot="0">
              <a:off x="0" y="478932"/>
              <a:ext cx="10104994" cy="1149558"/>
            </a:xfrm>
            <a:prstGeom prst="rect">
              <a:avLst/>
            </a:prstGeom>
          </p:spPr>
          <p:txBody>
            <a:bodyPr anchor="t" rtlCol="false" tIns="0" lIns="0" bIns="0" rIns="0">
              <a:spAutoFit/>
            </a:bodyPr>
            <a:lstStyle/>
            <a:p>
              <a:pPr>
                <a:lnSpc>
                  <a:spcPts val="3588"/>
                </a:lnSpc>
              </a:pPr>
              <a:r>
                <a:rPr lang="en-US" sz="2563" spc="-51" u="sng">
                  <a:solidFill>
                    <a:srgbClr val="000000"/>
                  </a:solidFill>
                  <a:latin typeface="DM Sans Bold"/>
                </a:rPr>
                <a:t>https://codepolitan.com/blog/mengenal-unit-testing-dengan-python-596da4e55cd01 </a:t>
              </a:r>
            </a:p>
          </p:txBody>
        </p:sp>
        <p:sp>
          <p:nvSpPr>
            <p:cNvPr name="TextBox 12" id="12"/>
            <p:cNvSpPr txBox="true"/>
            <p:nvPr/>
          </p:nvSpPr>
          <p:spPr>
            <a:xfrm rot="0">
              <a:off x="0" y="-38100"/>
              <a:ext cx="3310082" cy="423113"/>
            </a:xfrm>
            <a:prstGeom prst="rect">
              <a:avLst/>
            </a:prstGeom>
          </p:spPr>
          <p:txBody>
            <a:bodyPr anchor="t" rtlCol="false" tIns="0" lIns="0" bIns="0" rIns="0">
              <a:spAutoFit/>
            </a:bodyPr>
            <a:lstStyle/>
            <a:p>
              <a:pPr algn="just">
                <a:lnSpc>
                  <a:spcPts val="2652"/>
                </a:lnSpc>
              </a:pPr>
              <a:r>
                <a:rPr lang="en-US" sz="1894" spc="94">
                  <a:solidFill>
                    <a:srgbClr val="FF66C4"/>
                  </a:solidFill>
                  <a:latin typeface="DM Sans"/>
                </a:rPr>
                <a:t>01</a:t>
              </a:r>
            </a:p>
          </p:txBody>
        </p:sp>
      </p:grpSp>
      <p:grpSp>
        <p:nvGrpSpPr>
          <p:cNvPr name="Group 13" id="13"/>
          <p:cNvGrpSpPr/>
          <p:nvPr/>
        </p:nvGrpSpPr>
        <p:grpSpPr>
          <a:xfrm rot="0">
            <a:off x="10459288" y="4217348"/>
            <a:ext cx="6800012" cy="1095869"/>
            <a:chOff x="0" y="0"/>
            <a:chExt cx="9066683" cy="1461159"/>
          </a:xfrm>
        </p:grpSpPr>
        <p:sp>
          <p:nvSpPr>
            <p:cNvPr name="TextBox 14" id="14"/>
            <p:cNvSpPr txBox="true"/>
            <p:nvPr/>
          </p:nvSpPr>
          <p:spPr>
            <a:xfrm rot="0">
              <a:off x="0" y="424827"/>
              <a:ext cx="9066683" cy="1036332"/>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https://www.dicoding.com/blog/white-box-testing/ </a:t>
              </a:r>
            </a:p>
          </p:txBody>
        </p:sp>
        <p:sp>
          <p:nvSpPr>
            <p:cNvPr name="TextBox 15" id="15"/>
            <p:cNvSpPr txBox="true"/>
            <p:nvPr/>
          </p:nvSpPr>
          <p:spPr>
            <a:xfrm rot="0">
              <a:off x="0" y="-28575"/>
              <a:ext cx="2969964" cy="374027"/>
            </a:xfrm>
            <a:prstGeom prst="rect">
              <a:avLst/>
            </a:prstGeom>
          </p:spPr>
          <p:txBody>
            <a:bodyPr anchor="t" rtlCol="false" tIns="0" lIns="0" bIns="0" rIns="0">
              <a:spAutoFit/>
            </a:bodyPr>
            <a:lstStyle/>
            <a:p>
              <a:pPr algn="just">
                <a:lnSpc>
                  <a:spcPts val="2380"/>
                </a:lnSpc>
              </a:pPr>
              <a:r>
                <a:rPr lang="en-US" sz="1700" spc="85">
                  <a:solidFill>
                    <a:srgbClr val="FF66C4"/>
                  </a:solidFill>
                  <a:latin typeface="DM Sans"/>
                </a:rPr>
                <a:t>02</a:t>
              </a:r>
            </a:p>
          </p:txBody>
        </p:sp>
      </p:grpSp>
      <p:grpSp>
        <p:nvGrpSpPr>
          <p:cNvPr name="Group 16" id="16"/>
          <p:cNvGrpSpPr/>
          <p:nvPr/>
        </p:nvGrpSpPr>
        <p:grpSpPr>
          <a:xfrm rot="0">
            <a:off x="10459288" y="6854877"/>
            <a:ext cx="6800012" cy="695894"/>
            <a:chOff x="0" y="0"/>
            <a:chExt cx="9066683" cy="927858"/>
          </a:xfrm>
        </p:grpSpPr>
        <p:sp>
          <p:nvSpPr>
            <p:cNvPr name="TextBox 17" id="17"/>
            <p:cNvSpPr txBox="true"/>
            <p:nvPr/>
          </p:nvSpPr>
          <p:spPr>
            <a:xfrm rot="0">
              <a:off x="0" y="424827"/>
              <a:ext cx="9066683" cy="503031"/>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https://py-pkgs.org/08-ci-cd.html </a:t>
              </a:r>
            </a:p>
          </p:txBody>
        </p:sp>
        <p:sp>
          <p:nvSpPr>
            <p:cNvPr name="TextBox 18" id="18"/>
            <p:cNvSpPr txBox="true"/>
            <p:nvPr/>
          </p:nvSpPr>
          <p:spPr>
            <a:xfrm rot="0">
              <a:off x="0" y="-28575"/>
              <a:ext cx="2969964" cy="374027"/>
            </a:xfrm>
            <a:prstGeom prst="rect">
              <a:avLst/>
            </a:prstGeom>
          </p:spPr>
          <p:txBody>
            <a:bodyPr anchor="t" rtlCol="false" tIns="0" lIns="0" bIns="0" rIns="0">
              <a:spAutoFit/>
            </a:bodyPr>
            <a:lstStyle/>
            <a:p>
              <a:pPr algn="just">
                <a:lnSpc>
                  <a:spcPts val="2380"/>
                </a:lnSpc>
              </a:pPr>
              <a:r>
                <a:rPr lang="en-US" sz="1700" spc="85">
                  <a:solidFill>
                    <a:srgbClr val="FF66C4"/>
                  </a:solidFill>
                  <a:latin typeface="DM Sans"/>
                </a:rPr>
                <a:t>03</a:t>
              </a:r>
            </a:p>
          </p:txBody>
        </p:sp>
      </p:grpSp>
      <p:sp>
        <p:nvSpPr>
          <p:cNvPr name="TextBox 19" id="19"/>
          <p:cNvSpPr txBox="true"/>
          <p:nvPr/>
        </p:nvSpPr>
        <p:spPr>
          <a:xfrm rot="0">
            <a:off x="1028700" y="3936860"/>
            <a:ext cx="4712543" cy="2263626"/>
          </a:xfrm>
          <a:prstGeom prst="rect">
            <a:avLst/>
          </a:prstGeom>
        </p:spPr>
        <p:txBody>
          <a:bodyPr anchor="t" rtlCol="false" tIns="0" lIns="0" bIns="0" rIns="0">
            <a:spAutoFit/>
          </a:bodyPr>
          <a:lstStyle/>
          <a:p>
            <a:pPr>
              <a:lnSpc>
                <a:spcPts val="8800"/>
              </a:lnSpc>
            </a:pPr>
            <a:r>
              <a:rPr lang="en-US" sz="8000" spc="-400">
                <a:solidFill>
                  <a:srgbClr val="000000"/>
                </a:solidFill>
                <a:latin typeface="DM Sans Bold"/>
              </a:rPr>
              <a:t>DAFTAR PUSTAKA</a:t>
            </a:r>
          </a:p>
        </p:txBody>
      </p:sp>
      <p:sp>
        <p:nvSpPr>
          <p:cNvPr name="TextBox 20" id="20"/>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FF66C4"/>
                </a:solidFill>
                <a:latin typeface="DM Sans Bold"/>
              </a:rPr>
              <a:t>NEXT</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TextBox 4" id="4"/>
          <p:cNvSpPr txBox="true"/>
          <p:nvPr/>
        </p:nvSpPr>
        <p:spPr>
          <a:xfrm rot="0">
            <a:off x="1028700" y="4602200"/>
            <a:ext cx="3864691" cy="930509"/>
          </a:xfrm>
          <a:prstGeom prst="rect">
            <a:avLst/>
          </a:prstGeom>
        </p:spPr>
        <p:txBody>
          <a:bodyPr anchor="t" rtlCol="false" tIns="0" lIns="0" bIns="0" rIns="0">
            <a:spAutoFit/>
          </a:bodyPr>
          <a:lstStyle/>
          <a:p>
            <a:pPr>
              <a:lnSpc>
                <a:spcPts val="7216"/>
              </a:lnSpc>
            </a:pPr>
            <a:r>
              <a:rPr lang="en-US" sz="6560" spc="-328">
                <a:solidFill>
                  <a:srgbClr val="000000"/>
                </a:solidFill>
                <a:latin typeface="DM Sans Bold"/>
              </a:rPr>
              <a:t>Daftar isi</a:t>
            </a:r>
          </a:p>
        </p:txBody>
      </p:sp>
      <p:sp>
        <p:nvSpPr>
          <p:cNvPr name="TextBox 5" id="5"/>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FF66C4"/>
                </a:solidFill>
                <a:latin typeface="DM Sans Bold"/>
              </a:rPr>
              <a:t>NEXT</a:t>
            </a:r>
          </a:p>
        </p:txBody>
      </p:sp>
      <p:grpSp>
        <p:nvGrpSpPr>
          <p:cNvPr name="Group 6" id="6"/>
          <p:cNvGrpSpPr/>
          <p:nvPr/>
        </p:nvGrpSpPr>
        <p:grpSpPr>
          <a:xfrm rot="0">
            <a:off x="5216358" y="3130256"/>
            <a:ext cx="2904146" cy="2269896"/>
            <a:chOff x="0" y="0"/>
            <a:chExt cx="3872195" cy="3026528"/>
          </a:xfrm>
        </p:grpSpPr>
        <p:sp>
          <p:nvSpPr>
            <p:cNvPr name="TextBox 7" id="7"/>
            <p:cNvSpPr txBox="true"/>
            <p:nvPr/>
          </p:nvSpPr>
          <p:spPr>
            <a:xfrm rot="0">
              <a:off x="0" y="-190500"/>
              <a:ext cx="2656918" cy="2222368"/>
            </a:xfrm>
            <a:prstGeom prst="rect">
              <a:avLst/>
            </a:prstGeom>
          </p:spPr>
          <p:txBody>
            <a:bodyPr anchor="t" rtlCol="false" tIns="0" lIns="0" bIns="0" rIns="0">
              <a:spAutoFit/>
            </a:bodyPr>
            <a:lstStyle/>
            <a:p>
              <a:pPr algn="just">
                <a:lnSpc>
                  <a:spcPts val="13999"/>
                </a:lnSpc>
              </a:pPr>
              <a:r>
                <a:rPr lang="en-US" sz="9999" spc="499">
                  <a:solidFill>
                    <a:srgbClr val="FF66C4"/>
                  </a:solidFill>
                  <a:latin typeface="DM Sans"/>
                </a:rPr>
                <a:t>01</a:t>
              </a:r>
            </a:p>
          </p:txBody>
        </p:sp>
        <p:sp>
          <p:nvSpPr>
            <p:cNvPr name="TextBox 8" id="8"/>
            <p:cNvSpPr txBox="true"/>
            <p:nvPr/>
          </p:nvSpPr>
          <p:spPr>
            <a:xfrm rot="0">
              <a:off x="0" y="1990196"/>
              <a:ext cx="3872195" cy="1036332"/>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Apa itu White box Testing?</a:t>
              </a:r>
            </a:p>
          </p:txBody>
        </p:sp>
      </p:grpSp>
      <p:grpSp>
        <p:nvGrpSpPr>
          <p:cNvPr name="Group 9" id="9"/>
          <p:cNvGrpSpPr/>
          <p:nvPr/>
        </p:nvGrpSpPr>
        <p:grpSpPr>
          <a:xfrm rot="0">
            <a:off x="8120503" y="3136606"/>
            <a:ext cx="2904146" cy="2402453"/>
            <a:chOff x="0" y="0"/>
            <a:chExt cx="3872195" cy="3203271"/>
          </a:xfrm>
        </p:grpSpPr>
        <p:sp>
          <p:nvSpPr>
            <p:cNvPr name="TextBox 10" id="10"/>
            <p:cNvSpPr txBox="true"/>
            <p:nvPr/>
          </p:nvSpPr>
          <p:spPr>
            <a:xfrm rot="0">
              <a:off x="0" y="-190500"/>
              <a:ext cx="2656918" cy="2214033"/>
            </a:xfrm>
            <a:prstGeom prst="rect">
              <a:avLst/>
            </a:prstGeom>
          </p:spPr>
          <p:txBody>
            <a:bodyPr anchor="t" rtlCol="false" tIns="0" lIns="0" bIns="0" rIns="0">
              <a:spAutoFit/>
            </a:bodyPr>
            <a:lstStyle/>
            <a:p>
              <a:pPr algn="just">
                <a:lnSpc>
                  <a:spcPts val="13999"/>
                </a:lnSpc>
              </a:pPr>
              <a:r>
                <a:rPr lang="en-US" sz="9999" spc="499">
                  <a:solidFill>
                    <a:srgbClr val="FF66C4"/>
                  </a:solidFill>
                  <a:latin typeface="DM Sans"/>
                </a:rPr>
                <a:t>02</a:t>
              </a:r>
            </a:p>
          </p:txBody>
        </p:sp>
        <p:sp>
          <p:nvSpPr>
            <p:cNvPr name="TextBox 11" id="11"/>
            <p:cNvSpPr txBox="true"/>
            <p:nvPr/>
          </p:nvSpPr>
          <p:spPr>
            <a:xfrm rot="0">
              <a:off x="0" y="1981862"/>
              <a:ext cx="3872195" cy="503031"/>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Apa itu Unit Test?</a:t>
              </a:r>
            </a:p>
          </p:txBody>
        </p:sp>
        <p:sp>
          <p:nvSpPr>
            <p:cNvPr name="TextBox 12" id="12"/>
            <p:cNvSpPr txBox="true"/>
            <p:nvPr/>
          </p:nvSpPr>
          <p:spPr>
            <a:xfrm rot="0">
              <a:off x="0" y="2651065"/>
              <a:ext cx="3872195" cy="552206"/>
            </a:xfrm>
            <a:prstGeom prst="rect">
              <a:avLst/>
            </a:prstGeom>
          </p:spPr>
          <p:txBody>
            <a:bodyPr anchor="t" rtlCol="false" tIns="0" lIns="0" bIns="0" rIns="0">
              <a:spAutoFit/>
            </a:bodyPr>
            <a:lstStyle/>
            <a:p>
              <a:pPr>
                <a:lnSpc>
                  <a:spcPts val="3679"/>
                </a:lnSpc>
              </a:pPr>
            </a:p>
          </p:txBody>
        </p:sp>
      </p:grpSp>
      <p:grpSp>
        <p:nvGrpSpPr>
          <p:cNvPr name="Group 13" id="13"/>
          <p:cNvGrpSpPr/>
          <p:nvPr/>
        </p:nvGrpSpPr>
        <p:grpSpPr>
          <a:xfrm rot="0">
            <a:off x="11190770" y="3130256"/>
            <a:ext cx="2904146" cy="3465358"/>
            <a:chOff x="0" y="0"/>
            <a:chExt cx="3872195" cy="4620477"/>
          </a:xfrm>
        </p:grpSpPr>
        <p:sp>
          <p:nvSpPr>
            <p:cNvPr name="TextBox 14" id="14"/>
            <p:cNvSpPr txBox="true"/>
            <p:nvPr/>
          </p:nvSpPr>
          <p:spPr>
            <a:xfrm rot="0">
              <a:off x="0" y="-190500"/>
              <a:ext cx="2656918" cy="2222368"/>
            </a:xfrm>
            <a:prstGeom prst="rect">
              <a:avLst/>
            </a:prstGeom>
          </p:spPr>
          <p:txBody>
            <a:bodyPr anchor="t" rtlCol="false" tIns="0" lIns="0" bIns="0" rIns="0">
              <a:spAutoFit/>
            </a:bodyPr>
            <a:lstStyle/>
            <a:p>
              <a:pPr algn="just">
                <a:lnSpc>
                  <a:spcPts val="13999"/>
                </a:lnSpc>
              </a:pPr>
              <a:r>
                <a:rPr lang="en-US" sz="9999" spc="499">
                  <a:solidFill>
                    <a:srgbClr val="FF66C4"/>
                  </a:solidFill>
                  <a:latin typeface="DM Sans"/>
                </a:rPr>
                <a:t>03</a:t>
              </a:r>
            </a:p>
          </p:txBody>
        </p:sp>
        <p:sp>
          <p:nvSpPr>
            <p:cNvPr name="TextBox 15" id="15"/>
            <p:cNvSpPr txBox="true"/>
            <p:nvPr/>
          </p:nvSpPr>
          <p:spPr>
            <a:xfrm rot="0">
              <a:off x="0" y="1984243"/>
              <a:ext cx="3872195" cy="2636234"/>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Bagaimana Implementasinya mengggunkanan python?</a:t>
              </a:r>
            </a:p>
            <a:p>
              <a:pPr>
                <a:lnSpc>
                  <a:spcPts val="3220"/>
                </a:lnSpc>
              </a:pPr>
            </a:p>
          </p:txBody>
        </p:sp>
      </p:grpSp>
      <p:grpSp>
        <p:nvGrpSpPr>
          <p:cNvPr name="Group 16" id="16"/>
          <p:cNvGrpSpPr/>
          <p:nvPr/>
        </p:nvGrpSpPr>
        <p:grpSpPr>
          <a:xfrm rot="0">
            <a:off x="14422961" y="3136606"/>
            <a:ext cx="2904146" cy="3459008"/>
            <a:chOff x="0" y="0"/>
            <a:chExt cx="3872195" cy="4612011"/>
          </a:xfrm>
        </p:grpSpPr>
        <p:sp>
          <p:nvSpPr>
            <p:cNvPr name="TextBox 17" id="17"/>
            <p:cNvSpPr txBox="true"/>
            <p:nvPr/>
          </p:nvSpPr>
          <p:spPr>
            <a:xfrm rot="0">
              <a:off x="0" y="-190500"/>
              <a:ext cx="2656918" cy="2213901"/>
            </a:xfrm>
            <a:prstGeom prst="rect">
              <a:avLst/>
            </a:prstGeom>
          </p:spPr>
          <p:txBody>
            <a:bodyPr anchor="t" rtlCol="false" tIns="0" lIns="0" bIns="0" rIns="0">
              <a:spAutoFit/>
            </a:bodyPr>
            <a:lstStyle/>
            <a:p>
              <a:pPr algn="just">
                <a:lnSpc>
                  <a:spcPts val="13999"/>
                </a:lnSpc>
              </a:pPr>
              <a:r>
                <a:rPr lang="en-US" sz="9999" spc="499">
                  <a:solidFill>
                    <a:srgbClr val="FF66C4"/>
                  </a:solidFill>
                  <a:latin typeface="DM Sans"/>
                </a:rPr>
                <a:t>04</a:t>
              </a:r>
            </a:p>
          </p:txBody>
        </p:sp>
        <p:sp>
          <p:nvSpPr>
            <p:cNvPr name="TextBox 18" id="18"/>
            <p:cNvSpPr txBox="true"/>
            <p:nvPr/>
          </p:nvSpPr>
          <p:spPr>
            <a:xfrm rot="0">
              <a:off x="0" y="1975776"/>
              <a:ext cx="3872195" cy="2636234"/>
            </a:xfrm>
            <a:prstGeom prst="rect">
              <a:avLst/>
            </a:prstGeom>
          </p:spPr>
          <p:txBody>
            <a:bodyPr anchor="t" rtlCol="false" tIns="0" lIns="0" bIns="0" rIns="0">
              <a:spAutoFit/>
            </a:bodyPr>
            <a:lstStyle/>
            <a:p>
              <a:pPr>
                <a:lnSpc>
                  <a:spcPts val="3220"/>
                </a:lnSpc>
              </a:pPr>
              <a:r>
                <a:rPr lang="en-US" sz="2300" spc="-46">
                  <a:solidFill>
                    <a:srgbClr val="000000"/>
                  </a:solidFill>
                  <a:latin typeface="DM Sans Bold"/>
                </a:rPr>
                <a:t>Apa itu CI/CD dan bagaimana konfigurasinya di python?</a:t>
              </a:r>
            </a:p>
            <a:p>
              <a:pPr>
                <a:lnSpc>
                  <a:spcPts val="3220"/>
                </a:lnSpc>
              </a:pP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2002857" y="2769979"/>
            <a:ext cx="4394479" cy="3688987"/>
            <a:chOff x="0" y="0"/>
            <a:chExt cx="5859305" cy="4918649"/>
          </a:xfrm>
        </p:grpSpPr>
        <p:sp>
          <p:nvSpPr>
            <p:cNvPr name="TextBox 5" id="5"/>
            <p:cNvSpPr txBox="true"/>
            <p:nvPr/>
          </p:nvSpPr>
          <p:spPr>
            <a:xfrm rot="0">
              <a:off x="0" y="392455"/>
              <a:ext cx="5859305" cy="4526194"/>
            </a:xfrm>
            <a:prstGeom prst="rect">
              <a:avLst/>
            </a:prstGeom>
          </p:spPr>
          <p:txBody>
            <a:bodyPr anchor="t" rtlCol="false" tIns="0" lIns="0" bIns="0" rIns="0">
              <a:spAutoFit/>
            </a:bodyPr>
            <a:lstStyle/>
            <a:p>
              <a:pPr>
                <a:lnSpc>
                  <a:spcPts val="8800"/>
                </a:lnSpc>
              </a:pPr>
              <a:r>
                <a:rPr lang="en-US" sz="8000" spc="-400">
                  <a:solidFill>
                    <a:srgbClr val="000000"/>
                  </a:solidFill>
                  <a:latin typeface="DM Sans Bold"/>
                </a:rPr>
                <a:t>What is whitebox testing? </a:t>
              </a:r>
            </a:p>
          </p:txBody>
        </p:sp>
        <p:sp>
          <p:nvSpPr>
            <p:cNvPr name="TextBox 6" id="6"/>
            <p:cNvSpPr txBox="true"/>
            <p:nvPr/>
          </p:nvSpPr>
          <p:spPr>
            <a:xfrm rot="0">
              <a:off x="0" y="-28575"/>
              <a:ext cx="5859305" cy="364568"/>
            </a:xfrm>
            <a:prstGeom prst="rect">
              <a:avLst/>
            </a:prstGeom>
          </p:spPr>
          <p:txBody>
            <a:bodyPr anchor="t" rtlCol="false" tIns="0" lIns="0" bIns="0" rIns="0">
              <a:spAutoFit/>
            </a:bodyPr>
            <a:lstStyle/>
            <a:p>
              <a:pPr algn="just">
                <a:lnSpc>
                  <a:spcPts val="2380"/>
                </a:lnSpc>
              </a:pPr>
              <a:r>
                <a:rPr lang="en-US" sz="1700" spc="85">
                  <a:solidFill>
                    <a:srgbClr val="FF66C4"/>
                  </a:solidFill>
                  <a:latin typeface="DM Sans Bold"/>
                </a:rPr>
                <a:t>H</a:t>
              </a:r>
            </a:p>
          </p:txBody>
        </p:sp>
      </p:grpSp>
      <p:grpSp>
        <p:nvGrpSpPr>
          <p:cNvPr name="Group 7" id="7"/>
          <p:cNvGrpSpPr/>
          <p:nvPr/>
        </p:nvGrpSpPr>
        <p:grpSpPr>
          <a:xfrm rot="0">
            <a:off x="8685839" y="2769979"/>
            <a:ext cx="7189195" cy="4775537"/>
            <a:chOff x="0" y="0"/>
            <a:chExt cx="9585594" cy="6367383"/>
          </a:xfrm>
        </p:grpSpPr>
        <p:sp>
          <p:nvSpPr>
            <p:cNvPr name="TextBox 8" id="8"/>
            <p:cNvSpPr txBox="true"/>
            <p:nvPr/>
          </p:nvSpPr>
          <p:spPr>
            <a:xfrm rot="0">
              <a:off x="0" y="-47625"/>
              <a:ext cx="9585594" cy="3443372"/>
            </a:xfrm>
            <a:prstGeom prst="rect">
              <a:avLst/>
            </a:prstGeom>
          </p:spPr>
          <p:txBody>
            <a:bodyPr anchor="t" rtlCol="false" tIns="0" lIns="0" bIns="0" rIns="0">
              <a:spAutoFit/>
            </a:bodyPr>
            <a:lstStyle/>
            <a:p>
              <a:pPr>
                <a:lnSpc>
                  <a:spcPts val="2940"/>
                </a:lnSpc>
              </a:pPr>
              <a:r>
                <a:rPr lang="en-US" sz="2100" spc="-42">
                  <a:solidFill>
                    <a:srgbClr val="000000"/>
                  </a:solidFill>
                  <a:latin typeface="DM Sans Bold"/>
                </a:rPr>
                <a:t>white box testing adalah pengujian yang dilakukan untuk menguji perangkat lunak dengan cara menganalisa dan meneliti struktur internal dan kode dari perangkat lunak. Lain halnya dengan black box testing yang hanya melihat hasil input dan output dari perangkat lunak, pengujian white box testing berfokus pada aliran input dan output dari perangkat lunak. </a:t>
              </a:r>
            </a:p>
          </p:txBody>
        </p:sp>
        <p:sp>
          <p:nvSpPr>
            <p:cNvPr name="TextBox 9" id="9"/>
            <p:cNvSpPr txBox="true"/>
            <p:nvPr/>
          </p:nvSpPr>
          <p:spPr>
            <a:xfrm rot="0">
              <a:off x="0" y="3914543"/>
              <a:ext cx="9585594" cy="2452840"/>
            </a:xfrm>
            <a:prstGeom prst="rect">
              <a:avLst/>
            </a:prstGeom>
          </p:spPr>
          <p:txBody>
            <a:bodyPr anchor="t" rtlCol="false" tIns="0" lIns="0" bIns="0" rIns="0">
              <a:spAutoFit/>
            </a:bodyPr>
            <a:lstStyle/>
            <a:p>
              <a:pPr>
                <a:lnSpc>
                  <a:spcPts val="2940"/>
                </a:lnSpc>
              </a:pPr>
              <a:r>
                <a:rPr lang="en-US" sz="2100">
                  <a:solidFill>
                    <a:srgbClr val="737373"/>
                  </a:solidFill>
                  <a:latin typeface="DM Sans"/>
                </a:rPr>
                <a:t>Untuk melakukan pengujian ini, penguji/tester perlu memiliki kemampuan dalam memahami kode dari suatu program sehingga pengujian ini tidak bisa dilakukan oleh sembarang orang.</a:t>
              </a:r>
            </a:p>
            <a:p>
              <a:pPr>
                <a:lnSpc>
                  <a:spcPts val="2940"/>
                </a:lnSpc>
              </a:pPr>
            </a:p>
          </p:txBody>
        </p:sp>
      </p:grpSp>
      <p:sp>
        <p:nvSpPr>
          <p:cNvPr name="TextBox 10" id="10"/>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FF66C4"/>
                </a:solidFill>
                <a:latin typeface="DM Sans Bold"/>
              </a:rPr>
              <a:t>NEXT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652965" y="2527203"/>
            <a:ext cx="6606335" cy="1149934"/>
            <a:chOff x="0" y="0"/>
            <a:chExt cx="8808446" cy="1533246"/>
          </a:xfrm>
        </p:grpSpPr>
        <p:sp>
          <p:nvSpPr>
            <p:cNvPr name="TextBox 5" id="5"/>
            <p:cNvSpPr txBox="true"/>
            <p:nvPr/>
          </p:nvSpPr>
          <p:spPr>
            <a:xfrm rot="0">
              <a:off x="0" y="361737"/>
              <a:ext cx="8808446" cy="1171509"/>
            </a:xfrm>
            <a:prstGeom prst="rect">
              <a:avLst/>
            </a:prstGeom>
          </p:spPr>
          <p:txBody>
            <a:bodyPr anchor="t" rtlCol="false" tIns="0" lIns="0" bIns="0" rIns="0">
              <a:spAutoFit/>
            </a:bodyPr>
            <a:lstStyle/>
            <a:p>
              <a:pPr>
                <a:lnSpc>
                  <a:spcPts val="6600"/>
                </a:lnSpc>
              </a:pPr>
              <a:r>
                <a:rPr lang="en-US" sz="6000" spc="-300">
                  <a:solidFill>
                    <a:srgbClr val="000000"/>
                  </a:solidFill>
                  <a:latin typeface="DM Sans Bold"/>
                </a:rPr>
                <a:t>What is Unit test? </a:t>
              </a:r>
            </a:p>
          </p:txBody>
        </p:sp>
        <p:sp>
          <p:nvSpPr>
            <p:cNvPr name="TextBox 6" id="6"/>
            <p:cNvSpPr txBox="true"/>
            <p:nvPr/>
          </p:nvSpPr>
          <p:spPr>
            <a:xfrm rot="0">
              <a:off x="0" y="-38100"/>
              <a:ext cx="8808446" cy="352212"/>
            </a:xfrm>
            <a:prstGeom prst="rect">
              <a:avLst/>
            </a:prstGeom>
          </p:spPr>
          <p:txBody>
            <a:bodyPr anchor="t" rtlCol="false" tIns="0" lIns="0" bIns="0" rIns="0">
              <a:spAutoFit/>
            </a:bodyPr>
            <a:lstStyle/>
            <a:p>
              <a:pPr algn="just">
                <a:lnSpc>
                  <a:spcPts val="2240"/>
                </a:lnSpc>
              </a:pPr>
              <a:r>
                <a:rPr lang="en-US" sz="1600" spc="80">
                  <a:solidFill>
                    <a:srgbClr val="8D84B5"/>
                  </a:solidFill>
                  <a:latin typeface="DM Sans Bold"/>
                </a:rPr>
                <a:t>DESK SHADOW</a:t>
              </a:r>
            </a:p>
          </p:txBody>
        </p:sp>
      </p:grpSp>
      <p:sp>
        <p:nvSpPr>
          <p:cNvPr name="Freeform 7" id="7"/>
          <p:cNvSpPr/>
          <p:nvPr/>
        </p:nvSpPr>
        <p:spPr>
          <a:xfrm flipH="false" flipV="false" rot="0">
            <a:off x="134471" y="1974554"/>
            <a:ext cx="9684759" cy="7283746"/>
          </a:xfrm>
          <a:custGeom>
            <a:avLst/>
            <a:gdLst/>
            <a:ahLst/>
            <a:cxnLst/>
            <a:rect r="r" b="b" t="t" l="l"/>
            <a:pathLst>
              <a:path h="7283746" w="9684759">
                <a:moveTo>
                  <a:pt x="0" y="0"/>
                </a:moveTo>
                <a:lnTo>
                  <a:pt x="9684758" y="0"/>
                </a:lnTo>
                <a:lnTo>
                  <a:pt x="9684758" y="7283746"/>
                </a:lnTo>
                <a:lnTo>
                  <a:pt x="0" y="7283746"/>
                </a:lnTo>
                <a:lnTo>
                  <a:pt x="0" y="0"/>
                </a:lnTo>
                <a:close/>
              </a:path>
            </a:pathLst>
          </a:custGeom>
          <a:blipFill>
            <a:blip r:embed="rId2"/>
            <a:stretch>
              <a:fillRect l="0" t="0" r="0" b="0"/>
            </a:stretch>
          </a:blipFill>
        </p:spPr>
      </p:sp>
      <p:sp>
        <p:nvSpPr>
          <p:cNvPr name="TextBox 8" id="8"/>
          <p:cNvSpPr txBox="true"/>
          <p:nvPr/>
        </p:nvSpPr>
        <p:spPr>
          <a:xfrm rot="0">
            <a:off x="15875034" y="9223410"/>
            <a:ext cx="1384266" cy="280669"/>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8D84B5"/>
                </a:solidFill>
                <a:latin typeface="DM Sans Bold"/>
              </a:rPr>
              <a:t>NEXT</a:t>
            </a:r>
          </a:p>
        </p:txBody>
      </p:sp>
      <p:sp>
        <p:nvSpPr>
          <p:cNvPr name="TextBox 9" id="9"/>
          <p:cNvSpPr txBox="true"/>
          <p:nvPr/>
        </p:nvSpPr>
        <p:spPr>
          <a:xfrm rot="0">
            <a:off x="10063586" y="3736190"/>
            <a:ext cx="7785094" cy="3254564"/>
          </a:xfrm>
          <a:prstGeom prst="rect">
            <a:avLst/>
          </a:prstGeom>
        </p:spPr>
        <p:txBody>
          <a:bodyPr anchor="t" rtlCol="false" tIns="0" lIns="0" bIns="0" rIns="0">
            <a:spAutoFit/>
          </a:bodyPr>
          <a:lstStyle/>
          <a:p>
            <a:pPr algn="just">
              <a:lnSpc>
                <a:spcPts val="3292"/>
              </a:lnSpc>
            </a:pPr>
            <a:r>
              <a:rPr lang="en-US" sz="2351" spc="-47">
                <a:solidFill>
                  <a:srgbClr val="000000"/>
                </a:solidFill>
                <a:latin typeface="DM Sans Bold"/>
              </a:rPr>
              <a:t>Merupakan jenis software testing yang dilakukan untuk menguji suatu bagian dari software. </a:t>
            </a:r>
            <a:r>
              <a:rPr lang="en-US" sz="2351" spc="-47">
                <a:solidFill>
                  <a:srgbClr val="000000"/>
                </a:solidFill>
                <a:latin typeface="DM Sans Bold"/>
              </a:rPr>
              <a:t>Unit yang dimaksud bisa berupa kode, fungsi, metode, prosedur, modul, atau objek tersendiri. Unit testing termasuk dalam tahapan software development. Biasanya, pengujian unit ini dilakukan sebelum system integration testing.</a:t>
            </a:r>
          </a:p>
          <a:p>
            <a:pPr>
              <a:lnSpc>
                <a:spcPts val="3292"/>
              </a:lnSpc>
            </a:pPr>
          </a:p>
          <a:p>
            <a:pPr>
              <a:lnSpc>
                <a:spcPts val="3292"/>
              </a:lnSpc>
            </a:pPr>
          </a:p>
        </p:txBody>
      </p:sp>
      <p:grpSp>
        <p:nvGrpSpPr>
          <p:cNvPr name="Group 10" id="10"/>
          <p:cNvGrpSpPr/>
          <p:nvPr/>
        </p:nvGrpSpPr>
        <p:grpSpPr>
          <a:xfrm rot="0">
            <a:off x="1246118" y="2182385"/>
            <a:ext cx="7944303" cy="4470735"/>
            <a:chOff x="0" y="0"/>
            <a:chExt cx="10592404" cy="5960981"/>
          </a:xfrm>
        </p:grpSpPr>
        <p:pic>
          <p:nvPicPr>
            <p:cNvPr name="Picture 11" id="11"/>
            <p:cNvPicPr>
              <a:picLocks noChangeAspect="true"/>
            </p:cNvPicPr>
            <p:nvPr/>
          </p:nvPicPr>
          <p:blipFill>
            <a:blip r:embed="rId3"/>
            <a:srcRect l="0" t="7793" r="0" b="7793"/>
            <a:stretch>
              <a:fillRect/>
            </a:stretch>
          </p:blipFill>
          <p:spPr>
            <a:xfrm flipH="false" flipV="false">
              <a:off x="0" y="0"/>
              <a:ext cx="10592404" cy="5960981"/>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5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652965" y="2527203"/>
            <a:ext cx="6606335" cy="1988085"/>
            <a:chOff x="0" y="0"/>
            <a:chExt cx="8808446" cy="2650780"/>
          </a:xfrm>
        </p:grpSpPr>
        <p:sp>
          <p:nvSpPr>
            <p:cNvPr name="TextBox 5" id="5"/>
            <p:cNvSpPr txBox="true"/>
            <p:nvPr/>
          </p:nvSpPr>
          <p:spPr>
            <a:xfrm rot="0">
              <a:off x="0" y="361737"/>
              <a:ext cx="8808446" cy="2289043"/>
            </a:xfrm>
            <a:prstGeom prst="rect">
              <a:avLst/>
            </a:prstGeom>
          </p:spPr>
          <p:txBody>
            <a:bodyPr anchor="t" rtlCol="false" tIns="0" lIns="0" bIns="0" rIns="0">
              <a:spAutoFit/>
            </a:bodyPr>
            <a:lstStyle/>
            <a:p>
              <a:pPr>
                <a:lnSpc>
                  <a:spcPts val="6600"/>
                </a:lnSpc>
              </a:pPr>
              <a:r>
                <a:rPr lang="en-US" sz="6000" spc="-300">
                  <a:solidFill>
                    <a:srgbClr val="000000"/>
                  </a:solidFill>
                  <a:latin typeface="DM Sans Bold"/>
                </a:rPr>
                <a:t>Function of Unit Test</a:t>
              </a:r>
            </a:p>
          </p:txBody>
        </p:sp>
        <p:sp>
          <p:nvSpPr>
            <p:cNvPr name="TextBox 6" id="6"/>
            <p:cNvSpPr txBox="true"/>
            <p:nvPr/>
          </p:nvSpPr>
          <p:spPr>
            <a:xfrm rot="0">
              <a:off x="0" y="-38100"/>
              <a:ext cx="8808446" cy="352212"/>
            </a:xfrm>
            <a:prstGeom prst="rect">
              <a:avLst/>
            </a:prstGeom>
          </p:spPr>
          <p:txBody>
            <a:bodyPr anchor="t" rtlCol="false" tIns="0" lIns="0" bIns="0" rIns="0">
              <a:spAutoFit/>
            </a:bodyPr>
            <a:lstStyle/>
            <a:p>
              <a:pPr algn="just">
                <a:lnSpc>
                  <a:spcPts val="2240"/>
                </a:lnSpc>
              </a:pPr>
              <a:r>
                <a:rPr lang="en-US" sz="1600" spc="80">
                  <a:solidFill>
                    <a:srgbClr val="137DFF"/>
                  </a:solidFill>
                  <a:latin typeface="DM Sans Bold"/>
                </a:rPr>
                <a:t>DESK SHADOW</a:t>
              </a:r>
            </a:p>
          </p:txBody>
        </p:sp>
      </p:grpSp>
      <p:sp>
        <p:nvSpPr>
          <p:cNvPr name="Freeform 7" id="7"/>
          <p:cNvSpPr/>
          <p:nvPr/>
        </p:nvSpPr>
        <p:spPr>
          <a:xfrm flipH="false" flipV="false" rot="0">
            <a:off x="134471" y="1974554"/>
            <a:ext cx="9684759" cy="7283746"/>
          </a:xfrm>
          <a:custGeom>
            <a:avLst/>
            <a:gdLst/>
            <a:ahLst/>
            <a:cxnLst/>
            <a:rect r="r" b="b" t="t" l="l"/>
            <a:pathLst>
              <a:path h="7283746" w="9684759">
                <a:moveTo>
                  <a:pt x="0" y="0"/>
                </a:moveTo>
                <a:lnTo>
                  <a:pt x="9684758" y="0"/>
                </a:lnTo>
                <a:lnTo>
                  <a:pt x="9684758" y="7283746"/>
                </a:lnTo>
                <a:lnTo>
                  <a:pt x="0" y="7283746"/>
                </a:lnTo>
                <a:lnTo>
                  <a:pt x="0" y="0"/>
                </a:lnTo>
                <a:close/>
              </a:path>
            </a:pathLst>
          </a:custGeom>
          <a:blipFill>
            <a:blip r:embed="rId2"/>
            <a:stretch>
              <a:fillRect l="0" t="0" r="0" b="0"/>
            </a:stretch>
          </a:blipFill>
        </p:spPr>
      </p:sp>
      <p:sp>
        <p:nvSpPr>
          <p:cNvPr name="TextBox 8" id="8"/>
          <p:cNvSpPr txBox="true"/>
          <p:nvPr/>
        </p:nvSpPr>
        <p:spPr>
          <a:xfrm rot="0">
            <a:off x="15875034" y="9223410"/>
            <a:ext cx="1384266" cy="280669"/>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137DFF"/>
                </a:solidFill>
                <a:latin typeface="DM Sans Bold"/>
              </a:rPr>
              <a:t>NEXT</a:t>
            </a:r>
          </a:p>
        </p:txBody>
      </p:sp>
      <p:sp>
        <p:nvSpPr>
          <p:cNvPr name="TextBox 9" id="9"/>
          <p:cNvSpPr txBox="true"/>
          <p:nvPr/>
        </p:nvSpPr>
        <p:spPr>
          <a:xfrm rot="0">
            <a:off x="10652965" y="4939456"/>
            <a:ext cx="6606335" cy="2594435"/>
          </a:xfrm>
          <a:prstGeom prst="rect">
            <a:avLst/>
          </a:prstGeom>
        </p:spPr>
        <p:txBody>
          <a:bodyPr anchor="t" rtlCol="false" tIns="0" lIns="0" bIns="0" rIns="0">
            <a:spAutoFit/>
          </a:bodyPr>
          <a:lstStyle/>
          <a:p>
            <a:pPr algn="just">
              <a:lnSpc>
                <a:spcPts val="2940"/>
              </a:lnSpc>
            </a:pPr>
            <a:r>
              <a:rPr lang="en-US" sz="2100" spc="-42">
                <a:solidFill>
                  <a:srgbClr val="000000"/>
                </a:solidFill>
                <a:latin typeface="DM Sans Bold"/>
              </a:rPr>
              <a:t>Unit testing dilakukan untuk memastikan bahwa setiap unit kode software sudah bisa bekerja sesuai harapan.</a:t>
            </a:r>
            <a:r>
              <a:rPr lang="en-US" sz="2100" spc="-42">
                <a:solidFill>
                  <a:srgbClr val="000000"/>
                </a:solidFill>
                <a:latin typeface="DM Sans Bold"/>
              </a:rPr>
              <a:t>“Smaller is better,” kata SmartBear. Ungkapan ini menjelaskan bahwa semakin kecil unit yang diuji, maka kamu bisa melihat dan memastikan kinerja software dengan semakin detail.</a:t>
            </a:r>
          </a:p>
          <a:p>
            <a:pPr>
              <a:lnSpc>
                <a:spcPts val="2940"/>
              </a:lnSpc>
            </a:pPr>
          </a:p>
        </p:txBody>
      </p:sp>
      <p:grpSp>
        <p:nvGrpSpPr>
          <p:cNvPr name="Group 10" id="10"/>
          <p:cNvGrpSpPr/>
          <p:nvPr/>
        </p:nvGrpSpPr>
        <p:grpSpPr>
          <a:xfrm rot="0">
            <a:off x="1246118" y="2182385"/>
            <a:ext cx="7944303" cy="4470735"/>
            <a:chOff x="0" y="0"/>
            <a:chExt cx="10592404" cy="5960981"/>
          </a:xfrm>
        </p:grpSpPr>
        <p:pic>
          <p:nvPicPr>
            <p:cNvPr name="Picture 11" id="11"/>
            <p:cNvPicPr>
              <a:picLocks noChangeAspect="true"/>
            </p:cNvPicPr>
            <p:nvPr/>
          </p:nvPicPr>
          <p:blipFill>
            <a:blip r:embed="rId3"/>
            <a:srcRect l="0" t="31241" r="0" b="31241"/>
            <a:stretch>
              <a:fillRect/>
            </a:stretch>
          </p:blipFill>
          <p:spPr>
            <a:xfrm flipH="false" flipV="false">
              <a:off x="0" y="0"/>
              <a:ext cx="10592404" cy="5960981"/>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5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8253075" y="1501627"/>
            <a:ext cx="9684759" cy="7283746"/>
          </a:xfrm>
          <a:custGeom>
            <a:avLst/>
            <a:gdLst/>
            <a:ahLst/>
            <a:cxnLst/>
            <a:rect r="r" b="b" t="t" l="l"/>
            <a:pathLst>
              <a:path h="7283746" w="9684759">
                <a:moveTo>
                  <a:pt x="0" y="0"/>
                </a:moveTo>
                <a:lnTo>
                  <a:pt x="9684758" y="0"/>
                </a:lnTo>
                <a:lnTo>
                  <a:pt x="9684758" y="7283746"/>
                </a:lnTo>
                <a:lnTo>
                  <a:pt x="0" y="7283746"/>
                </a:lnTo>
                <a:lnTo>
                  <a:pt x="0" y="0"/>
                </a:lnTo>
                <a:close/>
              </a:path>
            </a:pathLst>
          </a:custGeom>
          <a:blipFill>
            <a:blip r:embed="rId2"/>
            <a:stretch>
              <a:fillRect l="0" t="0" r="0" b="0"/>
            </a:stretch>
          </a:blipFill>
        </p:spPr>
      </p:sp>
      <p:grpSp>
        <p:nvGrpSpPr>
          <p:cNvPr name="Group 5" id="5"/>
          <p:cNvGrpSpPr/>
          <p:nvPr/>
        </p:nvGrpSpPr>
        <p:grpSpPr>
          <a:xfrm rot="0">
            <a:off x="9364722" y="1709458"/>
            <a:ext cx="7944303" cy="4470735"/>
            <a:chOff x="0" y="0"/>
            <a:chExt cx="10592404" cy="5960981"/>
          </a:xfrm>
        </p:grpSpPr>
        <p:pic>
          <p:nvPicPr>
            <p:cNvPr name="Picture 6" id="6"/>
            <p:cNvPicPr>
              <a:picLocks noChangeAspect="true"/>
            </p:cNvPicPr>
            <p:nvPr/>
          </p:nvPicPr>
          <p:blipFill>
            <a:blip r:embed="rId3"/>
            <a:srcRect l="0" t="31241" r="0" b="31241"/>
            <a:stretch>
              <a:fillRect/>
            </a:stretch>
          </p:blipFill>
          <p:spPr>
            <a:xfrm flipH="false" flipV="false">
              <a:off x="0" y="0"/>
              <a:ext cx="10592404" cy="5960981"/>
            </a:xfrm>
            <a:prstGeom prst="rect">
              <a:avLst/>
            </a:prstGeom>
          </p:spPr>
        </p:pic>
      </p:grpSp>
      <p:sp>
        <p:nvSpPr>
          <p:cNvPr name="TextBox 7" id="7"/>
          <p:cNvSpPr txBox="true"/>
          <p:nvPr/>
        </p:nvSpPr>
        <p:spPr>
          <a:xfrm rot="0">
            <a:off x="15875034" y="9223410"/>
            <a:ext cx="1384266" cy="280669"/>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137DFF"/>
                </a:solidFill>
                <a:latin typeface="DM Sans Bold"/>
              </a:rPr>
              <a:t>NEXT</a:t>
            </a:r>
          </a:p>
        </p:txBody>
      </p:sp>
      <p:grpSp>
        <p:nvGrpSpPr>
          <p:cNvPr name="Group 8" id="8"/>
          <p:cNvGrpSpPr/>
          <p:nvPr/>
        </p:nvGrpSpPr>
        <p:grpSpPr>
          <a:xfrm rot="0">
            <a:off x="1028700" y="1709458"/>
            <a:ext cx="6606335" cy="5749589"/>
            <a:chOff x="0" y="0"/>
            <a:chExt cx="8808446" cy="7666119"/>
          </a:xfrm>
        </p:grpSpPr>
        <p:sp>
          <p:nvSpPr>
            <p:cNvPr name="TextBox 9" id="9"/>
            <p:cNvSpPr txBox="true"/>
            <p:nvPr/>
          </p:nvSpPr>
          <p:spPr>
            <a:xfrm rot="0">
              <a:off x="0" y="361737"/>
              <a:ext cx="8808446" cy="2289043"/>
            </a:xfrm>
            <a:prstGeom prst="rect">
              <a:avLst/>
            </a:prstGeom>
          </p:spPr>
          <p:txBody>
            <a:bodyPr anchor="t" rtlCol="false" tIns="0" lIns="0" bIns="0" rIns="0">
              <a:spAutoFit/>
            </a:bodyPr>
            <a:lstStyle/>
            <a:p>
              <a:pPr>
                <a:lnSpc>
                  <a:spcPts val="6600"/>
                </a:lnSpc>
              </a:pPr>
              <a:r>
                <a:rPr lang="en-US" sz="6000" spc="-300">
                  <a:solidFill>
                    <a:srgbClr val="000000"/>
                  </a:solidFill>
                  <a:latin typeface="DM Sans Bold"/>
                </a:rPr>
                <a:t>Function of Unit Test</a:t>
              </a:r>
            </a:p>
          </p:txBody>
        </p:sp>
        <p:sp>
          <p:nvSpPr>
            <p:cNvPr name="TextBox 10" id="10"/>
            <p:cNvSpPr txBox="true"/>
            <p:nvPr/>
          </p:nvSpPr>
          <p:spPr>
            <a:xfrm rot="0">
              <a:off x="0" y="-38100"/>
              <a:ext cx="8808446" cy="352212"/>
            </a:xfrm>
            <a:prstGeom prst="rect">
              <a:avLst/>
            </a:prstGeom>
          </p:spPr>
          <p:txBody>
            <a:bodyPr anchor="t" rtlCol="false" tIns="0" lIns="0" bIns="0" rIns="0">
              <a:spAutoFit/>
            </a:bodyPr>
            <a:lstStyle/>
            <a:p>
              <a:pPr algn="just">
                <a:lnSpc>
                  <a:spcPts val="2240"/>
                </a:lnSpc>
              </a:pPr>
              <a:r>
                <a:rPr lang="en-US" sz="1600" spc="80">
                  <a:solidFill>
                    <a:srgbClr val="137DFF"/>
                  </a:solidFill>
                  <a:latin typeface="DM Sans Bold"/>
                </a:rPr>
                <a:t>DESK SHADOW</a:t>
              </a:r>
            </a:p>
          </p:txBody>
        </p:sp>
        <p:sp>
          <p:nvSpPr>
            <p:cNvPr name="TextBox 11" id="11"/>
            <p:cNvSpPr txBox="true"/>
            <p:nvPr/>
          </p:nvSpPr>
          <p:spPr>
            <a:xfrm rot="0">
              <a:off x="0" y="3232213"/>
              <a:ext cx="8808446" cy="4433906"/>
            </a:xfrm>
            <a:prstGeom prst="rect">
              <a:avLst/>
            </a:prstGeom>
          </p:spPr>
          <p:txBody>
            <a:bodyPr anchor="t" rtlCol="false" tIns="0" lIns="0" bIns="0" rIns="0">
              <a:spAutoFit/>
            </a:bodyPr>
            <a:lstStyle/>
            <a:p>
              <a:pPr>
                <a:lnSpc>
                  <a:spcPts val="2940"/>
                </a:lnSpc>
              </a:pPr>
              <a:r>
                <a:rPr lang="en-US" sz="2100" spc="-42">
                  <a:solidFill>
                    <a:srgbClr val="000000"/>
                  </a:solidFill>
                  <a:latin typeface="DM Sans Bold"/>
                </a:rPr>
                <a:t>Unit testing adalah jenis software testing yang dilakukan untuk menguji suatu bagian atau komponen software. </a:t>
              </a:r>
              <a:r>
                <a:rPr lang="en-US" sz="2100" spc="-42">
                  <a:solidFill>
                    <a:srgbClr val="000000"/>
                  </a:solidFill>
                  <a:latin typeface="DM Sans Bold"/>
                </a:rPr>
                <a:t>Unit yang dimaksud bisa berupa kode, fungsi, metode, prosedur, modul, atau objek tersendiri. Unit testing termasuk dalam tahapan software development. Biasanya, pengujian unit ini dilakukan sebelum system integration testing.</a:t>
              </a:r>
            </a:p>
            <a:p>
              <a:pPr>
                <a:lnSpc>
                  <a:spcPts val="294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03729" y="150344"/>
            <a:ext cx="16301810" cy="13088579"/>
            <a:chOff x="0" y="0"/>
            <a:chExt cx="7467600" cy="5995670"/>
          </a:xfrm>
        </p:grpSpPr>
        <p:sp>
          <p:nvSpPr>
            <p:cNvPr name="Freeform 3" id="3"/>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4" id="4"/>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5" id="5"/>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6" id="6"/>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0" t="-3856" r="0" b="-3856"/>
              </a:stretch>
            </a:blipFill>
          </p:spPr>
        </p:sp>
      </p:grpSp>
      <p:sp>
        <p:nvSpPr>
          <p:cNvPr name="TextBox 7" id="7"/>
          <p:cNvSpPr txBox="true"/>
          <p:nvPr/>
        </p:nvSpPr>
        <p:spPr>
          <a:xfrm rot="0">
            <a:off x="158670" y="431800"/>
            <a:ext cx="1384266" cy="596900"/>
          </a:xfrm>
          <a:prstGeom prst="rect">
            <a:avLst/>
          </a:prstGeom>
        </p:spPr>
        <p:txBody>
          <a:bodyPr anchor="t" rtlCol="false" tIns="0" lIns="0" bIns="0" rIns="0">
            <a:spAutoFit/>
          </a:bodyPr>
          <a:lstStyle/>
          <a:p>
            <a:pPr algn="r" marL="0" indent="0" lvl="0">
              <a:lnSpc>
                <a:spcPts val="4899"/>
              </a:lnSpc>
              <a:spcBef>
                <a:spcPct val="0"/>
              </a:spcBef>
            </a:pPr>
            <a:r>
              <a:rPr lang="en-US" sz="3499" spc="174">
                <a:solidFill>
                  <a:srgbClr val="FF66C4"/>
                </a:solidFill>
                <a:latin typeface="DM Sans Bold"/>
              </a:rPr>
              <a:t>CODE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652965" y="2285280"/>
            <a:ext cx="6606335" cy="2208306"/>
            <a:chOff x="0" y="0"/>
            <a:chExt cx="8808446" cy="2944408"/>
          </a:xfrm>
        </p:grpSpPr>
        <p:sp>
          <p:nvSpPr>
            <p:cNvPr name="TextBox 5" id="5"/>
            <p:cNvSpPr txBox="true"/>
            <p:nvPr/>
          </p:nvSpPr>
          <p:spPr>
            <a:xfrm rot="0">
              <a:off x="0" y="361737"/>
              <a:ext cx="8808446" cy="2582671"/>
            </a:xfrm>
            <a:prstGeom prst="rect">
              <a:avLst/>
            </a:prstGeom>
          </p:spPr>
          <p:txBody>
            <a:bodyPr anchor="t" rtlCol="false" tIns="0" lIns="0" bIns="0" rIns="0">
              <a:spAutoFit/>
            </a:bodyPr>
            <a:lstStyle/>
            <a:p>
              <a:pPr>
                <a:lnSpc>
                  <a:spcPts val="5060"/>
                </a:lnSpc>
              </a:pPr>
              <a:r>
                <a:rPr lang="en-US" sz="4600" spc="-230">
                  <a:solidFill>
                    <a:srgbClr val="000000"/>
                  </a:solidFill>
                  <a:latin typeface="DM Sans Bold"/>
                </a:rPr>
                <a:t>Bagaimana Implementasinya menggunakan python?</a:t>
              </a:r>
            </a:p>
          </p:txBody>
        </p:sp>
        <p:sp>
          <p:nvSpPr>
            <p:cNvPr name="TextBox 6" id="6"/>
            <p:cNvSpPr txBox="true"/>
            <p:nvPr/>
          </p:nvSpPr>
          <p:spPr>
            <a:xfrm rot="0">
              <a:off x="0" y="-38100"/>
              <a:ext cx="8808446" cy="352212"/>
            </a:xfrm>
            <a:prstGeom prst="rect">
              <a:avLst/>
            </a:prstGeom>
          </p:spPr>
          <p:txBody>
            <a:bodyPr anchor="t" rtlCol="false" tIns="0" lIns="0" bIns="0" rIns="0">
              <a:spAutoFit/>
            </a:bodyPr>
            <a:lstStyle/>
            <a:p>
              <a:pPr algn="just">
                <a:lnSpc>
                  <a:spcPts val="2240"/>
                </a:lnSpc>
              </a:pPr>
              <a:r>
                <a:rPr lang="en-US" sz="1600" spc="80">
                  <a:solidFill>
                    <a:srgbClr val="8D84B5"/>
                  </a:solidFill>
                  <a:latin typeface="DM Sans Bold"/>
                </a:rPr>
                <a:t>NO SHADOW</a:t>
              </a:r>
            </a:p>
          </p:txBody>
        </p:sp>
      </p:grpSp>
      <p:sp>
        <p:nvSpPr>
          <p:cNvPr name="Freeform 7" id="7"/>
          <p:cNvSpPr/>
          <p:nvPr/>
        </p:nvSpPr>
        <p:spPr>
          <a:xfrm flipH="false" flipV="false" rot="0">
            <a:off x="1028700" y="1974554"/>
            <a:ext cx="8649673" cy="7283746"/>
          </a:xfrm>
          <a:custGeom>
            <a:avLst/>
            <a:gdLst/>
            <a:ahLst/>
            <a:cxnLst/>
            <a:rect r="r" b="b" t="t" l="l"/>
            <a:pathLst>
              <a:path h="7283746" w="8649673">
                <a:moveTo>
                  <a:pt x="0" y="0"/>
                </a:moveTo>
                <a:lnTo>
                  <a:pt x="8649673" y="0"/>
                </a:lnTo>
                <a:lnTo>
                  <a:pt x="8649673" y="7283746"/>
                </a:lnTo>
                <a:lnTo>
                  <a:pt x="0" y="7283746"/>
                </a:lnTo>
                <a:lnTo>
                  <a:pt x="0" y="0"/>
                </a:lnTo>
                <a:close/>
              </a:path>
            </a:pathLst>
          </a:custGeom>
          <a:blipFill>
            <a:blip r:embed="rId2"/>
            <a:stretch>
              <a:fillRect l="0" t="0" r="0" b="0"/>
            </a:stretch>
          </a:blipFill>
        </p:spPr>
      </p:sp>
      <p:grpSp>
        <p:nvGrpSpPr>
          <p:cNvPr name="Group 8" id="8"/>
          <p:cNvGrpSpPr/>
          <p:nvPr/>
        </p:nvGrpSpPr>
        <p:grpSpPr>
          <a:xfrm rot="0">
            <a:off x="1239220" y="2182385"/>
            <a:ext cx="8219105" cy="4622401"/>
            <a:chOff x="0" y="0"/>
            <a:chExt cx="10958806" cy="6163202"/>
          </a:xfrm>
        </p:grpSpPr>
        <p:pic>
          <p:nvPicPr>
            <p:cNvPr name="Picture 9" id="9"/>
            <p:cNvPicPr>
              <a:picLocks noChangeAspect="true"/>
            </p:cNvPicPr>
            <p:nvPr/>
          </p:nvPicPr>
          <p:blipFill>
            <a:blip r:embed="rId3"/>
            <a:srcRect l="0" t="7820" r="0" b="7820"/>
            <a:stretch>
              <a:fillRect/>
            </a:stretch>
          </p:blipFill>
          <p:spPr>
            <a:xfrm flipH="false" flipV="false">
              <a:off x="0" y="0"/>
              <a:ext cx="10958806" cy="6163202"/>
            </a:xfrm>
            <a:prstGeom prst="rect">
              <a:avLst/>
            </a:prstGeom>
          </p:spPr>
        </p:pic>
      </p:grpSp>
      <p:sp>
        <p:nvSpPr>
          <p:cNvPr name="TextBox 10" id="10"/>
          <p:cNvSpPr txBox="true"/>
          <p:nvPr/>
        </p:nvSpPr>
        <p:spPr>
          <a:xfrm rot="0">
            <a:off x="15875034" y="9223410"/>
            <a:ext cx="1384266" cy="280669"/>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8D84B5"/>
                </a:solidFill>
                <a:latin typeface="DM Sans Bold"/>
              </a:rPr>
              <a:t>NEXT</a:t>
            </a:r>
          </a:p>
        </p:txBody>
      </p:sp>
      <p:sp>
        <p:nvSpPr>
          <p:cNvPr name="TextBox 11" id="11"/>
          <p:cNvSpPr txBox="true"/>
          <p:nvPr/>
        </p:nvSpPr>
        <p:spPr>
          <a:xfrm rot="0">
            <a:off x="10652965" y="4581801"/>
            <a:ext cx="6914463" cy="2920190"/>
          </a:xfrm>
          <a:prstGeom prst="rect">
            <a:avLst/>
          </a:prstGeom>
        </p:spPr>
        <p:txBody>
          <a:bodyPr anchor="t" rtlCol="false" tIns="0" lIns="0" bIns="0" rIns="0">
            <a:spAutoFit/>
          </a:bodyPr>
          <a:lstStyle/>
          <a:p>
            <a:pPr>
              <a:lnSpc>
                <a:spcPts val="3360"/>
              </a:lnSpc>
            </a:pPr>
            <a:r>
              <a:rPr lang="en-US" sz="2400" spc="-48">
                <a:solidFill>
                  <a:srgbClr val="000000"/>
                </a:solidFill>
                <a:latin typeface="DM Sans Bold"/>
              </a:rPr>
              <a:t>Kode di atas cukup sulit untuk dilakukan testing karena fungsi yang sama melakukan dua pekerjaan yaitu menghitung nilai dan mencetaknya. Artinya tidak ada tempat untuk menangkap dan menguji nilai Romawi yang dihasilkan sebelum dikirim ke terminal.</a:t>
            </a:r>
          </a:p>
          <a:p>
            <a:pPr>
              <a:lnSpc>
                <a:spcPts val="336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840801" y="1368772"/>
            <a:ext cx="6606335" cy="2208306"/>
            <a:chOff x="0" y="0"/>
            <a:chExt cx="8808446" cy="2944408"/>
          </a:xfrm>
        </p:grpSpPr>
        <p:sp>
          <p:nvSpPr>
            <p:cNvPr name="TextBox 5" id="5"/>
            <p:cNvSpPr txBox="true"/>
            <p:nvPr/>
          </p:nvSpPr>
          <p:spPr>
            <a:xfrm rot="0">
              <a:off x="0" y="361737"/>
              <a:ext cx="8808446" cy="2582671"/>
            </a:xfrm>
            <a:prstGeom prst="rect">
              <a:avLst/>
            </a:prstGeom>
          </p:spPr>
          <p:txBody>
            <a:bodyPr anchor="t" rtlCol="false" tIns="0" lIns="0" bIns="0" rIns="0">
              <a:spAutoFit/>
            </a:bodyPr>
            <a:lstStyle/>
            <a:p>
              <a:pPr>
                <a:lnSpc>
                  <a:spcPts val="5060"/>
                </a:lnSpc>
              </a:pPr>
              <a:r>
                <a:rPr lang="en-US" sz="4600" spc="-230">
                  <a:solidFill>
                    <a:srgbClr val="000000"/>
                  </a:solidFill>
                  <a:latin typeface="DM Sans Bold"/>
                </a:rPr>
                <a:t>Bagaimana Implementasinya menggunakan python?</a:t>
              </a:r>
            </a:p>
          </p:txBody>
        </p:sp>
        <p:sp>
          <p:nvSpPr>
            <p:cNvPr name="TextBox 6" id="6"/>
            <p:cNvSpPr txBox="true"/>
            <p:nvPr/>
          </p:nvSpPr>
          <p:spPr>
            <a:xfrm rot="0">
              <a:off x="0" y="-38100"/>
              <a:ext cx="8808446" cy="352212"/>
            </a:xfrm>
            <a:prstGeom prst="rect">
              <a:avLst/>
            </a:prstGeom>
          </p:spPr>
          <p:txBody>
            <a:bodyPr anchor="t" rtlCol="false" tIns="0" lIns="0" bIns="0" rIns="0">
              <a:spAutoFit/>
            </a:bodyPr>
            <a:lstStyle/>
            <a:p>
              <a:pPr algn="just">
                <a:lnSpc>
                  <a:spcPts val="2240"/>
                </a:lnSpc>
              </a:pPr>
              <a:r>
                <a:rPr lang="en-US" sz="1600" spc="80">
                  <a:solidFill>
                    <a:srgbClr val="8D84B5"/>
                  </a:solidFill>
                  <a:latin typeface="DM Sans Bold"/>
                </a:rPr>
                <a:t>NO SHADOW</a:t>
              </a:r>
            </a:p>
          </p:txBody>
        </p:sp>
      </p:grpSp>
      <p:sp>
        <p:nvSpPr>
          <p:cNvPr name="Freeform 7" id="7"/>
          <p:cNvSpPr/>
          <p:nvPr/>
        </p:nvSpPr>
        <p:spPr>
          <a:xfrm flipH="false" flipV="false" rot="0">
            <a:off x="8777074" y="1160942"/>
            <a:ext cx="8649673" cy="7283746"/>
          </a:xfrm>
          <a:custGeom>
            <a:avLst/>
            <a:gdLst/>
            <a:ahLst/>
            <a:cxnLst/>
            <a:rect r="r" b="b" t="t" l="l"/>
            <a:pathLst>
              <a:path h="7283746" w="8649673">
                <a:moveTo>
                  <a:pt x="0" y="0"/>
                </a:moveTo>
                <a:lnTo>
                  <a:pt x="8649674" y="0"/>
                </a:lnTo>
                <a:lnTo>
                  <a:pt x="8649674" y="7283745"/>
                </a:lnTo>
                <a:lnTo>
                  <a:pt x="0" y="7283745"/>
                </a:lnTo>
                <a:lnTo>
                  <a:pt x="0" y="0"/>
                </a:lnTo>
                <a:close/>
              </a:path>
            </a:pathLst>
          </a:custGeom>
          <a:blipFill>
            <a:blip r:embed="rId2"/>
            <a:stretch>
              <a:fillRect l="0" t="0" r="0" b="0"/>
            </a:stretch>
          </a:blipFill>
        </p:spPr>
      </p:sp>
      <p:grpSp>
        <p:nvGrpSpPr>
          <p:cNvPr name="Group 8" id="8"/>
          <p:cNvGrpSpPr/>
          <p:nvPr/>
        </p:nvGrpSpPr>
        <p:grpSpPr>
          <a:xfrm rot="0">
            <a:off x="8987595" y="1368772"/>
            <a:ext cx="8219105" cy="4622401"/>
            <a:chOff x="0" y="0"/>
            <a:chExt cx="10958806" cy="6163202"/>
          </a:xfrm>
        </p:grpSpPr>
        <p:pic>
          <p:nvPicPr>
            <p:cNvPr name="Picture 9" id="9"/>
            <p:cNvPicPr>
              <a:picLocks noChangeAspect="true"/>
            </p:cNvPicPr>
            <p:nvPr/>
          </p:nvPicPr>
          <p:blipFill>
            <a:blip r:embed="rId3"/>
            <a:srcRect l="0" t="7820" r="0" b="7820"/>
            <a:stretch>
              <a:fillRect/>
            </a:stretch>
          </p:blipFill>
          <p:spPr>
            <a:xfrm flipH="false" flipV="false">
              <a:off x="0" y="0"/>
              <a:ext cx="10958806" cy="6163202"/>
            </a:xfrm>
            <a:prstGeom prst="rect">
              <a:avLst/>
            </a:prstGeom>
          </p:spPr>
        </p:pic>
      </p:grpSp>
      <p:sp>
        <p:nvSpPr>
          <p:cNvPr name="TextBox 10" id="10"/>
          <p:cNvSpPr txBox="true"/>
          <p:nvPr/>
        </p:nvSpPr>
        <p:spPr>
          <a:xfrm rot="0">
            <a:off x="15875034" y="9223410"/>
            <a:ext cx="1384266" cy="280669"/>
          </a:xfrm>
          <a:prstGeom prst="rect">
            <a:avLst/>
          </a:prstGeom>
        </p:spPr>
        <p:txBody>
          <a:bodyPr anchor="t" rtlCol="false" tIns="0" lIns="0" bIns="0" rIns="0">
            <a:spAutoFit/>
          </a:bodyPr>
          <a:lstStyle/>
          <a:p>
            <a:pPr algn="r" marL="0" indent="0" lvl="0">
              <a:lnSpc>
                <a:spcPts val="2380"/>
              </a:lnSpc>
              <a:spcBef>
                <a:spcPct val="0"/>
              </a:spcBef>
            </a:pPr>
            <a:r>
              <a:rPr lang="en-US" sz="1700" spc="85" u="none">
                <a:solidFill>
                  <a:srgbClr val="8D84B5"/>
                </a:solidFill>
                <a:latin typeface="DM Sans Bold"/>
              </a:rPr>
              <a:t>NEXT</a:t>
            </a:r>
          </a:p>
        </p:txBody>
      </p:sp>
      <p:sp>
        <p:nvSpPr>
          <p:cNvPr name="TextBox 11" id="11"/>
          <p:cNvSpPr txBox="true"/>
          <p:nvPr/>
        </p:nvSpPr>
        <p:spPr>
          <a:xfrm rot="0">
            <a:off x="840801" y="3665294"/>
            <a:ext cx="6914463" cy="2920190"/>
          </a:xfrm>
          <a:prstGeom prst="rect">
            <a:avLst/>
          </a:prstGeom>
        </p:spPr>
        <p:txBody>
          <a:bodyPr anchor="t" rtlCol="false" tIns="0" lIns="0" bIns="0" rIns="0">
            <a:spAutoFit/>
          </a:bodyPr>
          <a:lstStyle/>
          <a:p>
            <a:pPr>
              <a:lnSpc>
                <a:spcPts val="3360"/>
              </a:lnSpc>
            </a:pPr>
            <a:r>
              <a:rPr lang="en-US" sz="2400" spc="-48">
                <a:solidFill>
                  <a:srgbClr val="000000"/>
                </a:solidFill>
                <a:latin typeface="DM Sans Bold"/>
              </a:rPr>
              <a:t>Kode di atas cukup sulit untuk dilakukan testing karena fungsi yang sama melakukan dua pekerjaan yaitu menghitung nilai dan mencetaknya. Artinya tidak ada tempat untuk menangkap dan menguji nilai Romawi yang dihasilkan sebelum dikirim ke terminal.</a:t>
            </a:r>
          </a:p>
          <a:p>
            <a:pPr>
              <a:lnSpc>
                <a:spcPts val="3360"/>
              </a:lnSpc>
            </a:pPr>
          </a:p>
        </p:txBody>
      </p:sp>
      <p:grpSp>
        <p:nvGrpSpPr>
          <p:cNvPr name="Group 12" id="12"/>
          <p:cNvGrpSpPr/>
          <p:nvPr/>
        </p:nvGrpSpPr>
        <p:grpSpPr>
          <a:xfrm rot="0">
            <a:off x="840801" y="5757969"/>
            <a:ext cx="7189195" cy="2918286"/>
            <a:chOff x="0" y="0"/>
            <a:chExt cx="9585594" cy="3891048"/>
          </a:xfrm>
        </p:grpSpPr>
        <p:sp>
          <p:nvSpPr>
            <p:cNvPr name="TextBox 13" id="13"/>
            <p:cNvSpPr txBox="true"/>
            <p:nvPr/>
          </p:nvSpPr>
          <p:spPr>
            <a:xfrm rot="0">
              <a:off x="0" y="-47625"/>
              <a:ext cx="9585594" cy="471771"/>
            </a:xfrm>
            <a:prstGeom prst="rect">
              <a:avLst/>
            </a:prstGeom>
          </p:spPr>
          <p:txBody>
            <a:bodyPr anchor="t" rtlCol="false" tIns="0" lIns="0" bIns="0" rIns="0">
              <a:spAutoFit/>
            </a:bodyPr>
            <a:lstStyle/>
            <a:p>
              <a:pPr>
                <a:lnSpc>
                  <a:spcPts val="2940"/>
                </a:lnSpc>
              </a:pPr>
            </a:p>
          </p:txBody>
        </p:sp>
        <p:sp>
          <p:nvSpPr>
            <p:cNvPr name="TextBox 14" id="14"/>
            <p:cNvSpPr txBox="true"/>
            <p:nvPr/>
          </p:nvSpPr>
          <p:spPr>
            <a:xfrm rot="0">
              <a:off x="0" y="942942"/>
              <a:ext cx="9585594" cy="2948107"/>
            </a:xfrm>
            <a:prstGeom prst="rect">
              <a:avLst/>
            </a:prstGeom>
          </p:spPr>
          <p:txBody>
            <a:bodyPr anchor="t" rtlCol="false" tIns="0" lIns="0" bIns="0" rIns="0">
              <a:spAutoFit/>
            </a:bodyPr>
            <a:lstStyle/>
            <a:p>
              <a:pPr>
                <a:lnSpc>
                  <a:spcPts val="2940"/>
                </a:lnSpc>
              </a:pPr>
              <a:r>
                <a:rPr lang="en-US" sz="2100">
                  <a:solidFill>
                    <a:srgbClr val="737373"/>
                  </a:solidFill>
                  <a:latin typeface="DM Sans"/>
                </a:rPr>
                <a:t>Langkah pertama yang harus dilakukan adalah me-refactor kode di atas sehingga fungsi romannumeral() hanya mengembalikan nilai Romawinya tanpa mencetak. Berikut fungsi yang telah diperbarui:</a:t>
              </a:r>
            </a:p>
            <a:p>
              <a:pPr>
                <a:lnSpc>
                  <a:spcPts val="2940"/>
                </a:lnSpc>
              </a:pPr>
            </a:p>
            <a:p>
              <a:pPr>
                <a:lnSpc>
                  <a:spcPts val="294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DAFydx_xjHg</dc:identifier>
  <dcterms:modified xsi:type="dcterms:W3CDTF">2011-08-01T06:04:30Z</dcterms:modified>
  <cp:revision>1</cp:revision>
  <dc:title>2023-10-27</dc:title>
</cp:coreProperties>
</file>